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</p:sldIdLst>
  <p:sldSz cy="5143500" cx="9144000"/>
  <p:notesSz cx="6858000" cy="9144000"/>
  <p:embeddedFontLst>
    <p:embeddedFont>
      <p:font typeface="Helvetica Neue"/>
      <p:regular r:id="rId91"/>
      <p:bold r:id="rId92"/>
      <p:italic r:id="rId93"/>
      <p:boldItalic r:id="rId9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42" Type="http://schemas.openxmlformats.org/officeDocument/2006/relationships/slide" Target="slides/slide38.xml"/><Relationship Id="rId86" Type="http://schemas.openxmlformats.org/officeDocument/2006/relationships/slide" Target="slides/slide82.xml"/><Relationship Id="rId41" Type="http://schemas.openxmlformats.org/officeDocument/2006/relationships/slide" Target="slides/slide37.xml"/><Relationship Id="rId85" Type="http://schemas.openxmlformats.org/officeDocument/2006/relationships/slide" Target="slides/slide81.xml"/><Relationship Id="rId44" Type="http://schemas.openxmlformats.org/officeDocument/2006/relationships/slide" Target="slides/slide40.xml"/><Relationship Id="rId88" Type="http://schemas.openxmlformats.org/officeDocument/2006/relationships/slide" Target="slides/slide84.xml"/><Relationship Id="rId43" Type="http://schemas.openxmlformats.org/officeDocument/2006/relationships/slide" Target="slides/slide39.xml"/><Relationship Id="rId87" Type="http://schemas.openxmlformats.org/officeDocument/2006/relationships/slide" Target="slides/slide8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slide" Target="slides/slide75.xml"/><Relationship Id="rId34" Type="http://schemas.openxmlformats.org/officeDocument/2006/relationships/slide" Target="slides/slide30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94" Type="http://schemas.openxmlformats.org/officeDocument/2006/relationships/font" Target="fonts/HelveticaNeue-boldItalic.fntdata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91" Type="http://schemas.openxmlformats.org/officeDocument/2006/relationships/font" Target="fonts/HelveticaNeue-regular.fntdata"/><Relationship Id="rId90" Type="http://schemas.openxmlformats.org/officeDocument/2006/relationships/slide" Target="slides/slide86.xml"/><Relationship Id="rId93" Type="http://schemas.openxmlformats.org/officeDocument/2006/relationships/font" Target="fonts/HelveticaNeue-italic.fntdata"/><Relationship Id="rId92" Type="http://schemas.openxmlformats.org/officeDocument/2006/relationships/font" Target="fonts/HelveticaNeue-bold.fntdata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Shape 4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Shape 4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Shape 4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Shape 4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Shape 4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Shape 4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Shape 4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Shape 5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Shape 5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Shape 5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Shape 5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Shape 5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Shape 5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Shape 5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Shape 5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Shape 5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Shape 6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Shape 6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Shape 6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Shape 6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Shape 6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Shape 6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Shape 6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Shape 7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Shape 7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Shape 7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Shape 7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Shape 7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Shape 7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Shape 77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Shape 7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Shape 78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Shape 7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Shape 7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Shape 79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Shape 7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Shape 8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Shape 81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Shape 8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Shape 8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hape 83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Shape 8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Shape 84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Shape 8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Shape 8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Shape 8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Shape 8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Shape 88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Shape 8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Shape 8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Shape 90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Shape 9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Shape 91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Shape 9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Shape 92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Shape 9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Shape 9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Shape 94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Shape 9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Shape 95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Shape 9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Shape 95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Shape 9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Shape 9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" name="Shape 14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Fei-Fei Li &amp; Andrej Karpathy &amp; Justin Johnson</a:t>
            </a:r>
          </a:p>
        </p:txBody>
      </p:sp>
      <p:sp>
        <p:nvSpPr>
          <p:cNvPr id="15" name="Shape 15"/>
          <p:cNvSpPr txBox="1"/>
          <p:nvPr/>
        </p:nvSpPr>
        <p:spPr>
          <a:xfrm>
            <a:off x="5326100" y="4617975"/>
            <a:ext cx="3501299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Lecture 6 -</a:t>
            </a:r>
          </a:p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000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17" name="Shape 17"/>
          <p:cNvSpPr txBox="1"/>
          <p:nvPr/>
        </p:nvSpPr>
        <p:spPr>
          <a:xfrm>
            <a:off x="7535900" y="4617975"/>
            <a:ext cx="3501299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25 Jan 2016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2" type="body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  <p:sp>
        <p:nvSpPr>
          <p:cNvPr id="7" name="Shape 7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" name="Shape 8"/>
          <p:cNvSpPr txBox="1"/>
          <p:nvPr/>
        </p:nvSpPr>
        <p:spPr>
          <a:xfrm>
            <a:off x="5326100" y="4617975"/>
            <a:ext cx="3501299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Lecture 6 -</a:t>
            </a:r>
          </a:p>
        </p:txBody>
      </p:sp>
      <p:sp>
        <p:nvSpPr>
          <p:cNvPr id="9" name="Shape 9"/>
          <p:cNvSpPr txBox="1"/>
          <p:nvPr>
            <p:ph idx="2" type="sldNum"/>
          </p:nvPr>
        </p:nvSpPr>
        <p:spPr>
          <a:xfrm>
            <a:off x="6655689" y="4667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000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10" name="Shape 10"/>
          <p:cNvSpPr txBox="1"/>
          <p:nvPr/>
        </p:nvSpPr>
        <p:spPr>
          <a:xfrm>
            <a:off x="7535900" y="4617975"/>
            <a:ext cx="3501299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25 Jan 2016</a:t>
            </a:r>
          </a:p>
        </p:txBody>
      </p:sp>
      <p:sp>
        <p:nvSpPr>
          <p:cNvPr id="11" name="Shape 11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Fei-Fei Li &amp; Andrej Karpathy &amp; Justin Johnson</a:t>
            </a: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5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1.png"/><Relationship Id="rId10" Type="http://schemas.openxmlformats.org/officeDocument/2006/relationships/image" Target="../media/image8.png"/><Relationship Id="rId9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9.png"/><Relationship Id="rId7" Type="http://schemas.openxmlformats.org/officeDocument/2006/relationships/image" Target="../media/image7.png"/><Relationship Id="rId8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youtu.be/8VdFf3egwfg?t=1m10s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2.png"/><Relationship Id="rId4" Type="http://schemas.openxmlformats.org/officeDocument/2006/relationships/image" Target="../media/image56.png"/><Relationship Id="rId5" Type="http://schemas.openxmlformats.org/officeDocument/2006/relationships/image" Target="../media/image5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1.png"/><Relationship Id="rId4" Type="http://schemas.openxmlformats.org/officeDocument/2006/relationships/image" Target="../media/image5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3.png"/><Relationship Id="rId4" Type="http://schemas.openxmlformats.org/officeDocument/2006/relationships/image" Target="../media/image5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9.png"/><Relationship Id="rId4" Type="http://schemas.openxmlformats.org/officeDocument/2006/relationships/image" Target="../media/image6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0.png"/><Relationship Id="rId4" Type="http://schemas.openxmlformats.org/officeDocument/2006/relationships/image" Target="../media/image5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6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7.png"/><Relationship Id="rId4" Type="http://schemas.openxmlformats.org/officeDocument/2006/relationships/image" Target="../media/image70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8.png"/><Relationship Id="rId4" Type="http://schemas.openxmlformats.org/officeDocument/2006/relationships/image" Target="../media/image65.png"/><Relationship Id="rId5" Type="http://schemas.openxmlformats.org/officeDocument/2006/relationships/image" Target="../media/image6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4.png"/><Relationship Id="rId4" Type="http://schemas.openxmlformats.org/officeDocument/2006/relationships/image" Target="../media/image71.png"/><Relationship Id="rId5" Type="http://schemas.openxmlformats.org/officeDocument/2006/relationships/image" Target="../media/image73.png"/><Relationship Id="rId6" Type="http://schemas.openxmlformats.org/officeDocument/2006/relationships/image" Target="../media/image7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5.png"/><Relationship Id="rId4" Type="http://schemas.openxmlformats.org/officeDocument/2006/relationships/image" Target="../media/image76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8.png"/><Relationship Id="rId4" Type="http://schemas.openxmlformats.org/officeDocument/2006/relationships/image" Target="../media/image86.gif"/><Relationship Id="rId5" Type="http://schemas.openxmlformats.org/officeDocument/2006/relationships/image" Target="../media/image77.png"/><Relationship Id="rId6" Type="http://schemas.openxmlformats.org/officeDocument/2006/relationships/image" Target="../media/image80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2.jp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1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3.png"/><Relationship Id="rId4" Type="http://schemas.openxmlformats.org/officeDocument/2006/relationships/image" Target="../media/image85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0" name="Shape 40"/>
          <p:cNvSpPr txBox="1"/>
          <p:nvPr/>
        </p:nvSpPr>
        <p:spPr>
          <a:xfrm>
            <a:off x="170825" y="191900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Lecture 6: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Training Neural Networks,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Part 2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0" name="Shape 130"/>
          <p:cNvSpPr txBox="1"/>
          <p:nvPr/>
        </p:nvSpPr>
        <p:spPr>
          <a:xfrm>
            <a:off x="820675" y="496725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3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4800"/>
          </a:p>
          <a:p>
            <a:pPr lvl="0" rtl="0">
              <a:spcBef>
                <a:spcPts val="0"/>
              </a:spcBef>
              <a:buNone/>
            </a:pPr>
            <a:r>
              <a:rPr lang="en" sz="4800"/>
              <a:t>Parameter Updates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450" y="713150"/>
            <a:ext cx="49911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95175" y="73200"/>
            <a:ext cx="5622599" cy="37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Training a neural network, main loop: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450" y="713150"/>
            <a:ext cx="49911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/>
          <p:nvPr/>
        </p:nvSpPr>
        <p:spPr>
          <a:xfrm>
            <a:off x="1888825" y="1641650"/>
            <a:ext cx="5220000" cy="39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45" name="Shape 145"/>
          <p:cNvCxnSpPr>
            <a:endCxn id="144" idx="2"/>
          </p:cNvCxnSpPr>
          <p:nvPr/>
        </p:nvCxnSpPr>
        <p:spPr>
          <a:xfrm flipH="1" rot="10800000">
            <a:off x="2650225" y="2035250"/>
            <a:ext cx="1848600" cy="1171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6" name="Shape 146"/>
          <p:cNvSpPr txBox="1"/>
          <p:nvPr/>
        </p:nvSpPr>
        <p:spPr>
          <a:xfrm>
            <a:off x="1847000" y="3271550"/>
            <a:ext cx="4656299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simple gradient descent update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now: complicate.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95175" y="73200"/>
            <a:ext cx="5622599" cy="37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Training a neural network, main loop: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optim3.gif"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621" y="507987"/>
            <a:ext cx="3636750" cy="362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/>
          <p:nvPr/>
        </p:nvSpPr>
        <p:spPr>
          <a:xfrm>
            <a:off x="6664600" y="4219775"/>
            <a:ext cx="25626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Image credits: Alec Radford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/>
        </p:nvSpPr>
        <p:spPr>
          <a:xfrm rot="5400000">
            <a:off x="4151277" y="1047078"/>
            <a:ext cx="425099" cy="2115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" name="Shape 16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61" name="Shape 161"/>
          <p:cNvSpPr/>
          <p:nvPr/>
        </p:nvSpPr>
        <p:spPr>
          <a:xfrm rot="5400000">
            <a:off x="3540699" y="-1982675"/>
            <a:ext cx="1645800" cy="81912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" name="Shape 162"/>
          <p:cNvSpPr/>
          <p:nvPr/>
        </p:nvSpPr>
        <p:spPr>
          <a:xfrm rot="5400000">
            <a:off x="3665266" y="-1362686"/>
            <a:ext cx="1397100" cy="6951599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/>
          <p:nvPr/>
        </p:nvSpPr>
        <p:spPr>
          <a:xfrm rot="5400000">
            <a:off x="3816429" y="-611095"/>
            <a:ext cx="1094400" cy="5447999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/>
          <p:nvPr/>
        </p:nvSpPr>
        <p:spPr>
          <a:xfrm rot="5400000">
            <a:off x="3943962" y="24191"/>
            <a:ext cx="839399" cy="41775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" name="Shape 165"/>
          <p:cNvSpPr/>
          <p:nvPr/>
        </p:nvSpPr>
        <p:spPr>
          <a:xfrm rot="5400000">
            <a:off x="4057759" y="590436"/>
            <a:ext cx="611699" cy="3044999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128200" y="186475"/>
            <a:ext cx="8839199" cy="509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200"/>
              <a:t>Suppose loss function is steep vertically but shallow horizontally:</a:t>
            </a:r>
          </a:p>
        </p:txBody>
      </p:sp>
      <p:sp>
        <p:nvSpPr>
          <p:cNvPr id="167" name="Shape 167"/>
          <p:cNvSpPr/>
          <p:nvPr/>
        </p:nvSpPr>
        <p:spPr>
          <a:xfrm>
            <a:off x="2450375" y="2660090"/>
            <a:ext cx="135299" cy="135299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4273650" y="1976727"/>
            <a:ext cx="240600" cy="240600"/>
          </a:xfrm>
          <a:prstGeom prst="smileyFace">
            <a:avLst>
              <a:gd fmla="val 4653" name="adj"/>
            </a:avLst>
          </a:prstGeom>
          <a:solidFill>
            <a:srgbClr val="F9CB9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 txBox="1"/>
          <p:nvPr/>
        </p:nvSpPr>
        <p:spPr>
          <a:xfrm>
            <a:off x="760200" y="3361775"/>
            <a:ext cx="7523099" cy="551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Q: What is the trajectory along which we converge towards the minimum with SGD?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/>
        </p:nvSpPr>
        <p:spPr>
          <a:xfrm rot="5400000">
            <a:off x="4151277" y="1047078"/>
            <a:ext cx="425099" cy="2115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5" name="Shape 17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76" name="Shape 176"/>
          <p:cNvSpPr/>
          <p:nvPr/>
        </p:nvSpPr>
        <p:spPr>
          <a:xfrm rot="5400000">
            <a:off x="3540699" y="-1982675"/>
            <a:ext cx="1645800" cy="81912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7" name="Shape 177"/>
          <p:cNvSpPr/>
          <p:nvPr/>
        </p:nvSpPr>
        <p:spPr>
          <a:xfrm rot="5400000">
            <a:off x="3665266" y="-1362686"/>
            <a:ext cx="1397100" cy="6951599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" name="Shape 178"/>
          <p:cNvSpPr/>
          <p:nvPr/>
        </p:nvSpPr>
        <p:spPr>
          <a:xfrm rot="5400000">
            <a:off x="3816429" y="-611095"/>
            <a:ext cx="1094400" cy="5447999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9" name="Shape 179"/>
          <p:cNvSpPr/>
          <p:nvPr/>
        </p:nvSpPr>
        <p:spPr>
          <a:xfrm rot="5400000">
            <a:off x="3943962" y="24191"/>
            <a:ext cx="839399" cy="41775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" name="Shape 180"/>
          <p:cNvSpPr/>
          <p:nvPr/>
        </p:nvSpPr>
        <p:spPr>
          <a:xfrm rot="5400000">
            <a:off x="4057759" y="590436"/>
            <a:ext cx="611699" cy="3044999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 txBox="1"/>
          <p:nvPr/>
        </p:nvSpPr>
        <p:spPr>
          <a:xfrm>
            <a:off x="128200" y="186475"/>
            <a:ext cx="8839199" cy="509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Suppose loss function is steep vertically but shallow horizontally:</a:t>
            </a:r>
          </a:p>
        </p:txBody>
      </p:sp>
      <p:sp>
        <p:nvSpPr>
          <p:cNvPr id="182" name="Shape 182"/>
          <p:cNvSpPr/>
          <p:nvPr/>
        </p:nvSpPr>
        <p:spPr>
          <a:xfrm>
            <a:off x="2450375" y="2660090"/>
            <a:ext cx="135299" cy="135299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4273650" y="1976727"/>
            <a:ext cx="240600" cy="240600"/>
          </a:xfrm>
          <a:prstGeom prst="smileyFace">
            <a:avLst>
              <a:gd fmla="val 4653" name="adj"/>
            </a:avLst>
          </a:prstGeom>
          <a:solidFill>
            <a:srgbClr val="F9CB9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" name="Shape 184"/>
          <p:cNvSpPr txBox="1"/>
          <p:nvPr/>
        </p:nvSpPr>
        <p:spPr>
          <a:xfrm>
            <a:off x="760200" y="3361775"/>
            <a:ext cx="7523099" cy="551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Q: What is the trajectory along which we converge towards the minimum with SGD?</a:t>
            </a:r>
          </a:p>
        </p:txBody>
      </p:sp>
      <p:cxnSp>
        <p:nvCxnSpPr>
          <p:cNvPr id="185" name="Shape 185"/>
          <p:cNvCxnSpPr/>
          <p:nvPr/>
        </p:nvCxnSpPr>
        <p:spPr>
          <a:xfrm>
            <a:off x="2592846" y="2727740"/>
            <a:ext cx="211199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86" name="Shape 186"/>
          <p:cNvCxnSpPr/>
          <p:nvPr/>
        </p:nvCxnSpPr>
        <p:spPr>
          <a:xfrm rot="10800000">
            <a:off x="2520391" y="1857417"/>
            <a:ext cx="0" cy="793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 rot="5400000">
            <a:off x="4151277" y="1047078"/>
            <a:ext cx="425099" cy="2115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" name="Shape 192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93" name="Shape 193"/>
          <p:cNvSpPr/>
          <p:nvPr/>
        </p:nvSpPr>
        <p:spPr>
          <a:xfrm rot="5400000">
            <a:off x="3540699" y="-1982675"/>
            <a:ext cx="1645800" cy="81912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" name="Shape 194"/>
          <p:cNvSpPr/>
          <p:nvPr/>
        </p:nvSpPr>
        <p:spPr>
          <a:xfrm rot="5400000">
            <a:off x="3665266" y="-1362686"/>
            <a:ext cx="1397100" cy="6951599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/>
          <p:nvPr/>
        </p:nvSpPr>
        <p:spPr>
          <a:xfrm rot="5400000">
            <a:off x="3816429" y="-611095"/>
            <a:ext cx="1094400" cy="5447999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/>
          <p:nvPr/>
        </p:nvSpPr>
        <p:spPr>
          <a:xfrm rot="5400000">
            <a:off x="3943962" y="24191"/>
            <a:ext cx="839399" cy="41775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7" name="Shape 197"/>
          <p:cNvSpPr/>
          <p:nvPr/>
        </p:nvSpPr>
        <p:spPr>
          <a:xfrm rot="5400000">
            <a:off x="4057759" y="590436"/>
            <a:ext cx="611699" cy="3044999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 txBox="1"/>
          <p:nvPr/>
        </p:nvSpPr>
        <p:spPr>
          <a:xfrm>
            <a:off x="128200" y="186475"/>
            <a:ext cx="8839199" cy="509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Suppose loss function is steep vertically but shallow horizontally:</a:t>
            </a:r>
          </a:p>
        </p:txBody>
      </p:sp>
      <p:sp>
        <p:nvSpPr>
          <p:cNvPr id="199" name="Shape 199"/>
          <p:cNvSpPr/>
          <p:nvPr/>
        </p:nvSpPr>
        <p:spPr>
          <a:xfrm>
            <a:off x="2450375" y="2660090"/>
            <a:ext cx="135299" cy="135299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4273650" y="1976727"/>
            <a:ext cx="240600" cy="240600"/>
          </a:xfrm>
          <a:prstGeom prst="smileyFace">
            <a:avLst>
              <a:gd fmla="val 4653" name="adj"/>
            </a:avLst>
          </a:prstGeom>
          <a:solidFill>
            <a:srgbClr val="F9CB9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1" name="Shape 201"/>
          <p:cNvSpPr txBox="1"/>
          <p:nvPr/>
        </p:nvSpPr>
        <p:spPr>
          <a:xfrm>
            <a:off x="760200" y="3361775"/>
            <a:ext cx="7523099" cy="551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Q: What is the trajectory along which we converge towards the minimum with SGD? </a:t>
            </a:r>
            <a:r>
              <a:rPr lang="en" sz="2400">
                <a:solidFill>
                  <a:srgbClr val="FF0000"/>
                </a:solidFill>
              </a:rPr>
              <a:t>very slow progress along flat direction, jitter along steep one</a:t>
            </a:r>
          </a:p>
        </p:txBody>
      </p:sp>
      <p:sp>
        <p:nvSpPr>
          <p:cNvPr id="202" name="Shape 202"/>
          <p:cNvSpPr/>
          <p:nvPr/>
        </p:nvSpPr>
        <p:spPr>
          <a:xfrm>
            <a:off x="2538800" y="1463050"/>
            <a:ext cx="1879000" cy="1240700"/>
          </a:xfrm>
          <a:custGeom>
            <a:pathLst>
              <a:path extrusionOk="0" h="49628" w="75160">
                <a:moveTo>
                  <a:pt x="0" y="48481"/>
                </a:moveTo>
                <a:lnTo>
                  <a:pt x="4303" y="0"/>
                </a:lnTo>
                <a:lnTo>
                  <a:pt x="7172" y="49628"/>
                </a:lnTo>
                <a:lnTo>
                  <a:pt x="10328" y="2581"/>
                </a:lnTo>
                <a:lnTo>
                  <a:pt x="13196" y="47046"/>
                </a:lnTo>
                <a:lnTo>
                  <a:pt x="14344" y="4876"/>
                </a:lnTo>
                <a:lnTo>
                  <a:pt x="18360" y="43604"/>
                </a:lnTo>
                <a:lnTo>
                  <a:pt x="19507" y="8606"/>
                </a:lnTo>
                <a:lnTo>
                  <a:pt x="22663" y="41022"/>
                </a:lnTo>
                <a:lnTo>
                  <a:pt x="25245" y="12622"/>
                </a:lnTo>
                <a:lnTo>
                  <a:pt x="27827" y="41022"/>
                </a:lnTo>
                <a:lnTo>
                  <a:pt x="31269" y="13483"/>
                </a:lnTo>
                <a:lnTo>
                  <a:pt x="34712" y="39875"/>
                </a:lnTo>
                <a:lnTo>
                  <a:pt x="37867" y="14630"/>
                </a:lnTo>
                <a:lnTo>
                  <a:pt x="39015" y="37293"/>
                </a:lnTo>
                <a:lnTo>
                  <a:pt x="43318" y="16925"/>
                </a:lnTo>
                <a:lnTo>
                  <a:pt x="45326" y="34711"/>
                </a:lnTo>
                <a:lnTo>
                  <a:pt x="47621" y="18072"/>
                </a:lnTo>
                <a:lnTo>
                  <a:pt x="48481" y="33277"/>
                </a:lnTo>
                <a:lnTo>
                  <a:pt x="51350" y="18072"/>
                </a:lnTo>
                <a:lnTo>
                  <a:pt x="53358" y="30982"/>
                </a:lnTo>
                <a:lnTo>
                  <a:pt x="55366" y="18359"/>
                </a:lnTo>
                <a:lnTo>
                  <a:pt x="56801" y="28974"/>
                </a:lnTo>
                <a:lnTo>
                  <a:pt x="58809" y="20081"/>
                </a:lnTo>
                <a:lnTo>
                  <a:pt x="61390" y="28687"/>
                </a:lnTo>
                <a:lnTo>
                  <a:pt x="62825" y="20941"/>
                </a:lnTo>
                <a:lnTo>
                  <a:pt x="65407" y="30408"/>
                </a:lnTo>
                <a:lnTo>
                  <a:pt x="67702" y="20941"/>
                </a:lnTo>
                <a:lnTo>
                  <a:pt x="69997" y="30408"/>
                </a:lnTo>
                <a:lnTo>
                  <a:pt x="71431" y="21515"/>
                </a:lnTo>
                <a:lnTo>
                  <a:pt x="72005" y="30408"/>
                </a:lnTo>
                <a:lnTo>
                  <a:pt x="75160" y="24957"/>
                </a:ln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08" name="Shape 208"/>
          <p:cNvSpPr txBox="1"/>
          <p:nvPr/>
        </p:nvSpPr>
        <p:spPr>
          <a:xfrm>
            <a:off x="95175" y="73200"/>
            <a:ext cx="5622599" cy="37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Momentum update</a:t>
            </a:r>
          </a:p>
        </p:txBody>
      </p:sp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837" y="2675775"/>
            <a:ext cx="641032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6837" y="1058625"/>
            <a:ext cx="4143375" cy="514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Shape 211"/>
          <p:cNvCxnSpPr/>
          <p:nvPr/>
        </p:nvCxnSpPr>
        <p:spPr>
          <a:xfrm>
            <a:off x="3019325" y="1788450"/>
            <a:ext cx="0" cy="631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12" name="Shape 212"/>
          <p:cNvSpPr/>
          <p:nvPr/>
        </p:nvSpPr>
        <p:spPr>
          <a:xfrm>
            <a:off x="1427175" y="2911725"/>
            <a:ext cx="3643200" cy="23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3" name="Shape 213"/>
          <p:cNvSpPr txBox="1"/>
          <p:nvPr/>
        </p:nvSpPr>
        <p:spPr>
          <a:xfrm>
            <a:off x="95175" y="3693900"/>
            <a:ext cx="89985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- Physical interpretation as ball rolling down the loss function + friction (mu coefficient).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- mu = usually ~0.5, 0.9, or 0.99 (Sometimes annealed over time, e.g. from 0.5 -&gt; 0.99)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19" name="Shape 219"/>
          <p:cNvSpPr txBox="1"/>
          <p:nvPr/>
        </p:nvSpPr>
        <p:spPr>
          <a:xfrm>
            <a:off x="95175" y="73200"/>
            <a:ext cx="5622599" cy="37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Momentum update</a:t>
            </a:r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837" y="2675775"/>
            <a:ext cx="641032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6837" y="1058625"/>
            <a:ext cx="4143375" cy="514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" name="Shape 222"/>
          <p:cNvCxnSpPr/>
          <p:nvPr/>
        </p:nvCxnSpPr>
        <p:spPr>
          <a:xfrm>
            <a:off x="3019325" y="1788450"/>
            <a:ext cx="0" cy="631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23" name="Shape 223"/>
          <p:cNvSpPr/>
          <p:nvPr/>
        </p:nvSpPr>
        <p:spPr>
          <a:xfrm>
            <a:off x="1427175" y="2911725"/>
            <a:ext cx="3643200" cy="23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4" name="Shape 224"/>
          <p:cNvSpPr txBox="1"/>
          <p:nvPr/>
        </p:nvSpPr>
        <p:spPr>
          <a:xfrm>
            <a:off x="64550" y="3591250"/>
            <a:ext cx="89718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2000">
                <a:solidFill>
                  <a:srgbClr val="FF0000"/>
                </a:solidFill>
              </a:rPr>
              <a:t>Allows a velocity to “build up” along shallow directions</a:t>
            </a:r>
          </a:p>
          <a:p>
            <a:pPr indent="-355600" lvl="0" marL="4572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2000">
                <a:solidFill>
                  <a:srgbClr val="FF0000"/>
                </a:solidFill>
              </a:rPr>
              <a:t>Velocity becomes damped in steep direction due to quickly changing sign</a:t>
            </a:r>
          </a:p>
        </p:txBody>
      </p:sp>
      <p:sp>
        <p:nvSpPr>
          <p:cNvPr id="225" name="Shape 225"/>
          <p:cNvSpPr/>
          <p:nvPr/>
        </p:nvSpPr>
        <p:spPr>
          <a:xfrm>
            <a:off x="5791575" y="358650"/>
            <a:ext cx="1408799" cy="2060999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6" name="Shape 226"/>
          <p:cNvSpPr/>
          <p:nvPr/>
        </p:nvSpPr>
        <p:spPr>
          <a:xfrm>
            <a:off x="7337100" y="757575"/>
            <a:ext cx="1641899" cy="1188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7" name="Shape 227"/>
          <p:cNvSpPr/>
          <p:nvPr/>
        </p:nvSpPr>
        <p:spPr>
          <a:xfrm>
            <a:off x="5651350" y="-315550"/>
            <a:ext cx="3435299" cy="176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7006808" y="1520424"/>
            <a:ext cx="164999" cy="1649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9" name="Shape 229"/>
          <p:cNvSpPr/>
          <p:nvPr/>
        </p:nvSpPr>
        <p:spPr>
          <a:xfrm>
            <a:off x="8708296" y="1520375"/>
            <a:ext cx="164999" cy="1649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optim3.gif"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671" y="529512"/>
            <a:ext cx="3636750" cy="362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/>
        </p:nvSpPr>
        <p:spPr>
          <a:xfrm>
            <a:off x="275225" y="767375"/>
            <a:ext cx="2402100" cy="23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0000"/>
                </a:solidFill>
              </a:rPr>
              <a:t>SGD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vs</a:t>
            </a:r>
          </a:p>
          <a:p>
            <a:pPr lvl="0">
              <a:spcBef>
                <a:spcPts val="0"/>
              </a:spcBef>
              <a:buNone/>
            </a:pPr>
            <a:r>
              <a:rPr lang="en" sz="3000">
                <a:solidFill>
                  <a:srgbClr val="38761D"/>
                </a:solidFill>
              </a:rPr>
              <a:t>Momentum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6503300" y="1957900"/>
            <a:ext cx="2705100" cy="202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notice momentum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overshooting the target, but overall getting to the minimum much faster.</a:t>
            </a:r>
          </a:p>
        </p:txBody>
      </p:sp>
      <p:cxnSp>
        <p:nvCxnSpPr>
          <p:cNvPr id="238" name="Shape 238"/>
          <p:cNvCxnSpPr/>
          <p:nvPr/>
        </p:nvCxnSpPr>
        <p:spPr>
          <a:xfrm rot="10800000">
            <a:off x="4955700" y="2223175"/>
            <a:ext cx="1520399" cy="172199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6" name="Shape 46"/>
          <p:cNvSpPr txBox="1"/>
          <p:nvPr/>
        </p:nvSpPr>
        <p:spPr>
          <a:xfrm>
            <a:off x="216900" y="265000"/>
            <a:ext cx="8927099" cy="3854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Administrative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200"/>
              <a:t>A2 is out. It’s meaty. It’s due Feb 5 (next Friday)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lvl="0" rtl="0">
              <a:spcBef>
                <a:spcPts val="0"/>
              </a:spcBef>
              <a:buNone/>
            </a:pPr>
            <a:r>
              <a:rPr lang="en" sz="2200"/>
              <a:t>You’ll implement: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2200"/>
              <a:t>Neural Nets (with Layer Forward/Backward API)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2200"/>
              <a:t>Batch Norm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2200"/>
              <a:t>Dropout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2200"/>
              <a:t>ConvNets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44" name="Shape 244"/>
          <p:cNvSpPr txBox="1"/>
          <p:nvPr/>
        </p:nvSpPr>
        <p:spPr>
          <a:xfrm>
            <a:off x="95175" y="73200"/>
            <a:ext cx="5622599" cy="37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Nesterov Momentum update</a:t>
            </a:r>
          </a:p>
        </p:txBody>
      </p:sp>
      <p:sp>
        <p:nvSpPr>
          <p:cNvPr id="245" name="Shape 245"/>
          <p:cNvSpPr/>
          <p:nvPr/>
        </p:nvSpPr>
        <p:spPr>
          <a:xfrm>
            <a:off x="1267346" y="3472639"/>
            <a:ext cx="170400" cy="170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46" name="Shape 246"/>
          <p:cNvCxnSpPr>
            <a:stCxn id="245" idx="6"/>
          </p:cNvCxnSpPr>
          <p:nvPr/>
        </p:nvCxnSpPr>
        <p:spPr>
          <a:xfrm>
            <a:off x="1437746" y="3557839"/>
            <a:ext cx="1323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47" name="Shape 247"/>
          <p:cNvSpPr txBox="1"/>
          <p:nvPr/>
        </p:nvSpPr>
        <p:spPr>
          <a:xfrm>
            <a:off x="1571949" y="3639625"/>
            <a:ext cx="1189499" cy="34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gradient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step</a:t>
            </a:r>
          </a:p>
        </p:txBody>
      </p:sp>
      <p:cxnSp>
        <p:nvCxnSpPr>
          <p:cNvPr id="248" name="Shape 248"/>
          <p:cNvCxnSpPr>
            <a:stCxn id="245" idx="0"/>
          </p:cNvCxnSpPr>
          <p:nvPr/>
        </p:nvCxnSpPr>
        <p:spPr>
          <a:xfrm flipH="1" rot="10800000">
            <a:off x="1352546" y="2298739"/>
            <a:ext cx="640800" cy="11739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49" name="Shape 249"/>
          <p:cNvSpPr txBox="1"/>
          <p:nvPr/>
        </p:nvSpPr>
        <p:spPr>
          <a:xfrm>
            <a:off x="626650" y="2396824"/>
            <a:ext cx="1455300" cy="34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</a:rPr>
              <a:t>momentum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</a:rPr>
              <a:t>step</a:t>
            </a:r>
          </a:p>
        </p:txBody>
      </p:sp>
      <p:cxnSp>
        <p:nvCxnSpPr>
          <p:cNvPr id="250" name="Shape 250"/>
          <p:cNvCxnSpPr/>
          <p:nvPr/>
        </p:nvCxnSpPr>
        <p:spPr>
          <a:xfrm>
            <a:off x="1995942" y="2318571"/>
            <a:ext cx="1323599" cy="0"/>
          </a:xfrm>
          <a:prstGeom prst="straightConnector1">
            <a:avLst/>
          </a:prstGeom>
          <a:noFill/>
          <a:ln cap="flat" cmpd="sng" w="19050">
            <a:solidFill>
              <a:srgbClr val="F4CCCC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51" name="Shape 251"/>
          <p:cNvCxnSpPr>
            <a:stCxn id="245" idx="7"/>
          </p:cNvCxnSpPr>
          <p:nvPr/>
        </p:nvCxnSpPr>
        <p:spPr>
          <a:xfrm flipH="1" rot="10800000">
            <a:off x="1412791" y="2325493"/>
            <a:ext cx="1881900" cy="1172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52" name="Shape 252"/>
          <p:cNvSpPr txBox="1"/>
          <p:nvPr/>
        </p:nvSpPr>
        <p:spPr>
          <a:xfrm>
            <a:off x="2417513" y="2816304"/>
            <a:ext cx="1455300" cy="34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</a:rPr>
              <a:t>actual step</a:t>
            </a:r>
          </a:p>
        </p:txBody>
      </p:sp>
      <p:sp>
        <p:nvSpPr>
          <p:cNvPr id="253" name="Shape 253"/>
          <p:cNvSpPr txBox="1"/>
          <p:nvPr/>
        </p:nvSpPr>
        <p:spPr>
          <a:xfrm>
            <a:off x="1486350" y="1845825"/>
            <a:ext cx="3217800" cy="200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Ordinary momentum update:</a:t>
            </a:r>
          </a:p>
        </p:txBody>
      </p:sp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825" y="1006650"/>
            <a:ext cx="6410325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60" name="Shape 260"/>
          <p:cNvSpPr txBox="1"/>
          <p:nvPr/>
        </p:nvSpPr>
        <p:spPr>
          <a:xfrm>
            <a:off x="95175" y="73200"/>
            <a:ext cx="5622599" cy="37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Nesterov Momentum update</a:t>
            </a:r>
          </a:p>
        </p:txBody>
      </p:sp>
      <p:sp>
        <p:nvSpPr>
          <p:cNvPr id="261" name="Shape 261"/>
          <p:cNvSpPr/>
          <p:nvPr/>
        </p:nvSpPr>
        <p:spPr>
          <a:xfrm>
            <a:off x="1148121" y="2942820"/>
            <a:ext cx="170400" cy="170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62" name="Shape 262"/>
          <p:cNvCxnSpPr>
            <a:stCxn id="261" idx="6"/>
          </p:cNvCxnSpPr>
          <p:nvPr/>
        </p:nvCxnSpPr>
        <p:spPr>
          <a:xfrm>
            <a:off x="1318521" y="3028020"/>
            <a:ext cx="1323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63" name="Shape 263"/>
          <p:cNvSpPr txBox="1"/>
          <p:nvPr/>
        </p:nvSpPr>
        <p:spPr>
          <a:xfrm>
            <a:off x="1452724" y="3109806"/>
            <a:ext cx="1189499" cy="34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gradient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step</a:t>
            </a:r>
          </a:p>
        </p:txBody>
      </p:sp>
      <p:cxnSp>
        <p:nvCxnSpPr>
          <p:cNvPr id="264" name="Shape 264"/>
          <p:cNvCxnSpPr>
            <a:stCxn id="261" idx="0"/>
          </p:cNvCxnSpPr>
          <p:nvPr/>
        </p:nvCxnSpPr>
        <p:spPr>
          <a:xfrm flipH="1" rot="10800000">
            <a:off x="1233321" y="1768920"/>
            <a:ext cx="640800" cy="11739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65" name="Shape 265"/>
          <p:cNvSpPr txBox="1"/>
          <p:nvPr/>
        </p:nvSpPr>
        <p:spPr>
          <a:xfrm>
            <a:off x="507425" y="1867006"/>
            <a:ext cx="1455300" cy="34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</a:rPr>
              <a:t>momentum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</a:rPr>
              <a:t>step</a:t>
            </a:r>
          </a:p>
        </p:txBody>
      </p:sp>
      <p:cxnSp>
        <p:nvCxnSpPr>
          <p:cNvPr id="266" name="Shape 266"/>
          <p:cNvCxnSpPr/>
          <p:nvPr/>
        </p:nvCxnSpPr>
        <p:spPr>
          <a:xfrm>
            <a:off x="1876717" y="1788752"/>
            <a:ext cx="1323599" cy="0"/>
          </a:xfrm>
          <a:prstGeom prst="straightConnector1">
            <a:avLst/>
          </a:prstGeom>
          <a:noFill/>
          <a:ln cap="flat" cmpd="sng" w="19050">
            <a:solidFill>
              <a:srgbClr val="F4CCCC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67" name="Shape 267"/>
          <p:cNvCxnSpPr>
            <a:stCxn id="261" idx="7"/>
          </p:cNvCxnSpPr>
          <p:nvPr/>
        </p:nvCxnSpPr>
        <p:spPr>
          <a:xfrm flipH="1" rot="10800000">
            <a:off x="1293566" y="1795674"/>
            <a:ext cx="1881900" cy="1172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68" name="Shape 268"/>
          <p:cNvSpPr txBox="1"/>
          <p:nvPr/>
        </p:nvSpPr>
        <p:spPr>
          <a:xfrm>
            <a:off x="2298288" y="2286485"/>
            <a:ext cx="1455300" cy="34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</a:rPr>
              <a:t>actual step</a:t>
            </a:r>
          </a:p>
        </p:txBody>
      </p:sp>
      <p:sp>
        <p:nvSpPr>
          <p:cNvPr id="269" name="Shape 269"/>
          <p:cNvSpPr/>
          <p:nvPr/>
        </p:nvSpPr>
        <p:spPr>
          <a:xfrm>
            <a:off x="4876546" y="2972670"/>
            <a:ext cx="170400" cy="170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70" name="Shape 270"/>
          <p:cNvCxnSpPr/>
          <p:nvPr/>
        </p:nvCxnSpPr>
        <p:spPr>
          <a:xfrm flipH="1" rot="10800000">
            <a:off x="5004776" y="1798770"/>
            <a:ext cx="640799" cy="1173899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71" name="Shape 271"/>
          <p:cNvSpPr txBox="1"/>
          <p:nvPr/>
        </p:nvSpPr>
        <p:spPr>
          <a:xfrm>
            <a:off x="4278880" y="1896856"/>
            <a:ext cx="1455300" cy="34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</a:rPr>
              <a:t>momentum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</a:rPr>
              <a:t>step</a:t>
            </a:r>
          </a:p>
        </p:txBody>
      </p:sp>
      <p:cxnSp>
        <p:nvCxnSpPr>
          <p:cNvPr id="272" name="Shape 272"/>
          <p:cNvCxnSpPr/>
          <p:nvPr/>
        </p:nvCxnSpPr>
        <p:spPr>
          <a:xfrm>
            <a:off x="5645571" y="1803088"/>
            <a:ext cx="1177500" cy="406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73" name="Shape 273"/>
          <p:cNvSpPr txBox="1"/>
          <p:nvPr/>
        </p:nvSpPr>
        <p:spPr>
          <a:xfrm>
            <a:off x="6785825" y="1490775"/>
            <a:ext cx="2109899" cy="34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“lookahead” gradient step (bit different than original)</a:t>
            </a:r>
          </a:p>
        </p:txBody>
      </p:sp>
      <p:cxnSp>
        <p:nvCxnSpPr>
          <p:cNvPr id="274" name="Shape 274"/>
          <p:cNvCxnSpPr>
            <a:stCxn id="269" idx="7"/>
          </p:cNvCxnSpPr>
          <p:nvPr/>
        </p:nvCxnSpPr>
        <p:spPr>
          <a:xfrm flipH="1" rot="10800000">
            <a:off x="5021991" y="2202624"/>
            <a:ext cx="1786800" cy="795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75" name="Shape 275"/>
          <p:cNvSpPr txBox="1"/>
          <p:nvPr/>
        </p:nvSpPr>
        <p:spPr>
          <a:xfrm>
            <a:off x="5930763" y="2523435"/>
            <a:ext cx="1455300" cy="34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</a:rPr>
              <a:t>actual step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1185150" y="1014125"/>
            <a:ext cx="2424000" cy="200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Momentum update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5004775" y="1022388"/>
            <a:ext cx="2704499" cy="200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Nesterov momentum update</a:t>
            </a:r>
          </a:p>
        </p:txBody>
      </p:sp>
      <p:cxnSp>
        <p:nvCxnSpPr>
          <p:cNvPr id="278" name="Shape 278"/>
          <p:cNvCxnSpPr/>
          <p:nvPr/>
        </p:nvCxnSpPr>
        <p:spPr>
          <a:xfrm>
            <a:off x="3763225" y="883050"/>
            <a:ext cx="0" cy="322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84" name="Shape 284"/>
          <p:cNvSpPr txBox="1"/>
          <p:nvPr/>
        </p:nvSpPr>
        <p:spPr>
          <a:xfrm>
            <a:off x="95175" y="73200"/>
            <a:ext cx="5622599" cy="37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Nesterov Momentum update</a:t>
            </a:r>
          </a:p>
        </p:txBody>
      </p:sp>
      <p:sp>
        <p:nvSpPr>
          <p:cNvPr id="285" name="Shape 285"/>
          <p:cNvSpPr/>
          <p:nvPr/>
        </p:nvSpPr>
        <p:spPr>
          <a:xfrm>
            <a:off x="1148121" y="2942820"/>
            <a:ext cx="170400" cy="170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86" name="Shape 286"/>
          <p:cNvCxnSpPr>
            <a:stCxn id="285" idx="6"/>
          </p:cNvCxnSpPr>
          <p:nvPr/>
        </p:nvCxnSpPr>
        <p:spPr>
          <a:xfrm>
            <a:off x="1318521" y="3028020"/>
            <a:ext cx="1323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87" name="Shape 287"/>
          <p:cNvSpPr txBox="1"/>
          <p:nvPr/>
        </p:nvSpPr>
        <p:spPr>
          <a:xfrm>
            <a:off x="1452724" y="3109806"/>
            <a:ext cx="1189499" cy="34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gradient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step</a:t>
            </a:r>
          </a:p>
        </p:txBody>
      </p:sp>
      <p:cxnSp>
        <p:nvCxnSpPr>
          <p:cNvPr id="288" name="Shape 288"/>
          <p:cNvCxnSpPr>
            <a:stCxn id="285" idx="0"/>
          </p:cNvCxnSpPr>
          <p:nvPr/>
        </p:nvCxnSpPr>
        <p:spPr>
          <a:xfrm flipH="1" rot="10800000">
            <a:off x="1233321" y="1768920"/>
            <a:ext cx="640800" cy="11739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89" name="Shape 289"/>
          <p:cNvSpPr txBox="1"/>
          <p:nvPr/>
        </p:nvSpPr>
        <p:spPr>
          <a:xfrm>
            <a:off x="507425" y="1867006"/>
            <a:ext cx="1455300" cy="34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</a:rPr>
              <a:t>momentum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</a:rPr>
              <a:t>step</a:t>
            </a:r>
          </a:p>
        </p:txBody>
      </p:sp>
      <p:cxnSp>
        <p:nvCxnSpPr>
          <p:cNvPr id="290" name="Shape 290"/>
          <p:cNvCxnSpPr/>
          <p:nvPr/>
        </p:nvCxnSpPr>
        <p:spPr>
          <a:xfrm>
            <a:off x="1876717" y="1788752"/>
            <a:ext cx="1323599" cy="0"/>
          </a:xfrm>
          <a:prstGeom prst="straightConnector1">
            <a:avLst/>
          </a:prstGeom>
          <a:noFill/>
          <a:ln cap="flat" cmpd="sng" w="19050">
            <a:solidFill>
              <a:srgbClr val="F4CCCC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91" name="Shape 291"/>
          <p:cNvCxnSpPr>
            <a:stCxn id="285" idx="7"/>
          </p:cNvCxnSpPr>
          <p:nvPr/>
        </p:nvCxnSpPr>
        <p:spPr>
          <a:xfrm flipH="1" rot="10800000">
            <a:off x="1293566" y="1795674"/>
            <a:ext cx="1881900" cy="1172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92" name="Shape 292"/>
          <p:cNvSpPr txBox="1"/>
          <p:nvPr/>
        </p:nvSpPr>
        <p:spPr>
          <a:xfrm>
            <a:off x="2298288" y="2286485"/>
            <a:ext cx="1455300" cy="34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</a:rPr>
              <a:t>actual step</a:t>
            </a:r>
          </a:p>
        </p:txBody>
      </p:sp>
      <p:sp>
        <p:nvSpPr>
          <p:cNvPr id="293" name="Shape 293"/>
          <p:cNvSpPr/>
          <p:nvPr/>
        </p:nvSpPr>
        <p:spPr>
          <a:xfrm>
            <a:off x="4876546" y="2972670"/>
            <a:ext cx="170400" cy="170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94" name="Shape 294"/>
          <p:cNvCxnSpPr/>
          <p:nvPr/>
        </p:nvCxnSpPr>
        <p:spPr>
          <a:xfrm flipH="1" rot="10800000">
            <a:off x="5004776" y="1798770"/>
            <a:ext cx="640799" cy="1173899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95" name="Shape 295"/>
          <p:cNvSpPr txBox="1"/>
          <p:nvPr/>
        </p:nvSpPr>
        <p:spPr>
          <a:xfrm>
            <a:off x="4278880" y="1896856"/>
            <a:ext cx="1455300" cy="34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</a:rPr>
              <a:t>momentum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</a:rPr>
              <a:t>step</a:t>
            </a:r>
          </a:p>
        </p:txBody>
      </p:sp>
      <p:cxnSp>
        <p:nvCxnSpPr>
          <p:cNvPr id="296" name="Shape 296"/>
          <p:cNvCxnSpPr/>
          <p:nvPr/>
        </p:nvCxnSpPr>
        <p:spPr>
          <a:xfrm>
            <a:off x="5645571" y="1803088"/>
            <a:ext cx="1177500" cy="406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97" name="Shape 297"/>
          <p:cNvSpPr txBox="1"/>
          <p:nvPr/>
        </p:nvSpPr>
        <p:spPr>
          <a:xfrm>
            <a:off x="6785825" y="1490775"/>
            <a:ext cx="2109899" cy="34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“lookahead” gradient step (bit different than original)</a:t>
            </a:r>
          </a:p>
        </p:txBody>
      </p:sp>
      <p:cxnSp>
        <p:nvCxnSpPr>
          <p:cNvPr id="298" name="Shape 298"/>
          <p:cNvCxnSpPr>
            <a:stCxn id="293" idx="7"/>
          </p:cNvCxnSpPr>
          <p:nvPr/>
        </p:nvCxnSpPr>
        <p:spPr>
          <a:xfrm flipH="1" rot="10800000">
            <a:off x="5021991" y="2202624"/>
            <a:ext cx="1786800" cy="795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99" name="Shape 299"/>
          <p:cNvSpPr txBox="1"/>
          <p:nvPr/>
        </p:nvSpPr>
        <p:spPr>
          <a:xfrm>
            <a:off x="5930763" y="2523435"/>
            <a:ext cx="1455300" cy="34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</a:rPr>
              <a:t>actual step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1185150" y="1090325"/>
            <a:ext cx="2424000" cy="200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Momentum update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5004775" y="1022388"/>
            <a:ext cx="2704499" cy="200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Nesterov momentum update</a:t>
            </a:r>
          </a:p>
        </p:txBody>
      </p:sp>
      <p:pic>
        <p:nvPicPr>
          <p:cNvPr id="302" name="Shape 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5915" y="3449641"/>
            <a:ext cx="4421166" cy="1052658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Shape 303"/>
          <p:cNvSpPr/>
          <p:nvPr/>
        </p:nvSpPr>
        <p:spPr>
          <a:xfrm>
            <a:off x="6671378" y="3519719"/>
            <a:ext cx="1030499" cy="3963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4" name="Shape 304"/>
          <p:cNvSpPr txBox="1"/>
          <p:nvPr/>
        </p:nvSpPr>
        <p:spPr>
          <a:xfrm>
            <a:off x="5626972" y="3108350"/>
            <a:ext cx="3522899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FF"/>
                </a:solidFill>
              </a:rPr>
              <a:t>Nesterov: the only difference...</a:t>
            </a:r>
          </a:p>
        </p:txBody>
      </p:sp>
      <p:cxnSp>
        <p:nvCxnSpPr>
          <p:cNvPr id="305" name="Shape 305"/>
          <p:cNvCxnSpPr/>
          <p:nvPr/>
        </p:nvCxnSpPr>
        <p:spPr>
          <a:xfrm>
            <a:off x="3763225" y="883050"/>
            <a:ext cx="0" cy="23024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11" name="Shape 311"/>
          <p:cNvSpPr txBox="1"/>
          <p:nvPr/>
        </p:nvSpPr>
        <p:spPr>
          <a:xfrm>
            <a:off x="95175" y="73200"/>
            <a:ext cx="5622599" cy="37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Nesterov Momentum update</a:t>
            </a:r>
          </a:p>
        </p:txBody>
      </p:sp>
      <p:pic>
        <p:nvPicPr>
          <p:cNvPr id="312" name="Shape 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140" y="784016"/>
            <a:ext cx="4421166" cy="105265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13" name="Shape 313"/>
          <p:cNvSpPr txBox="1"/>
          <p:nvPr/>
        </p:nvSpPr>
        <p:spPr>
          <a:xfrm>
            <a:off x="5151075" y="707800"/>
            <a:ext cx="4342800" cy="105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Slightly inconvenient… 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usually we have :</a:t>
            </a:r>
          </a:p>
        </p:txBody>
      </p:sp>
      <p:pic>
        <p:nvPicPr>
          <p:cNvPr id="314" name="Shape 3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7650" y="1443072"/>
            <a:ext cx="1832028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/>
          <p:nvPr/>
        </p:nvSpPr>
        <p:spPr>
          <a:xfrm>
            <a:off x="2880200" y="841775"/>
            <a:ext cx="1691699" cy="3936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21" name="Shape 321"/>
          <p:cNvSpPr txBox="1"/>
          <p:nvPr/>
        </p:nvSpPr>
        <p:spPr>
          <a:xfrm>
            <a:off x="95175" y="73200"/>
            <a:ext cx="5622599" cy="37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Nesterov Momentum update</a:t>
            </a:r>
          </a:p>
        </p:txBody>
      </p:sp>
      <p:pic>
        <p:nvPicPr>
          <p:cNvPr id="322" name="Shape 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140" y="784016"/>
            <a:ext cx="4421166" cy="105265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23" name="Shape 323"/>
          <p:cNvSpPr txBox="1"/>
          <p:nvPr/>
        </p:nvSpPr>
        <p:spPr>
          <a:xfrm>
            <a:off x="5151075" y="707800"/>
            <a:ext cx="4342800" cy="105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Slightly inconvenient…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usually we have :</a:t>
            </a:r>
          </a:p>
        </p:txBody>
      </p:sp>
      <p:pic>
        <p:nvPicPr>
          <p:cNvPr id="324" name="Shape 3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7650" y="1443072"/>
            <a:ext cx="1832028" cy="393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5" name="Shape 325"/>
          <p:cNvCxnSpPr/>
          <p:nvPr/>
        </p:nvCxnSpPr>
        <p:spPr>
          <a:xfrm>
            <a:off x="140300" y="2079675"/>
            <a:ext cx="874799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26" name="Shape 326"/>
          <p:cNvSpPr txBox="1"/>
          <p:nvPr/>
        </p:nvSpPr>
        <p:spPr>
          <a:xfrm>
            <a:off x="222825" y="2253000"/>
            <a:ext cx="5900699" cy="437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Variable transform and rearranging saves the day:</a:t>
            </a:r>
          </a:p>
        </p:txBody>
      </p:sp>
      <p:pic>
        <p:nvPicPr>
          <p:cNvPr id="327" name="Shape 3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7230" y="2229000"/>
            <a:ext cx="3163767" cy="4854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28" name="Shape 328"/>
          <p:cNvSpPr/>
          <p:nvPr/>
        </p:nvSpPr>
        <p:spPr>
          <a:xfrm>
            <a:off x="2880200" y="841775"/>
            <a:ext cx="1691699" cy="3936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34" name="Shape 334"/>
          <p:cNvSpPr txBox="1"/>
          <p:nvPr/>
        </p:nvSpPr>
        <p:spPr>
          <a:xfrm>
            <a:off x="95175" y="73200"/>
            <a:ext cx="5622599" cy="37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Nesterov Momentum update</a:t>
            </a:r>
          </a:p>
        </p:txBody>
      </p:sp>
      <p:pic>
        <p:nvPicPr>
          <p:cNvPr id="335" name="Shape 3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140" y="784016"/>
            <a:ext cx="4421166" cy="105265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36" name="Shape 336"/>
          <p:cNvSpPr txBox="1"/>
          <p:nvPr/>
        </p:nvSpPr>
        <p:spPr>
          <a:xfrm>
            <a:off x="5151075" y="707800"/>
            <a:ext cx="4342800" cy="105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Slightly inconvenient…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usually we have :</a:t>
            </a:r>
          </a:p>
        </p:txBody>
      </p:sp>
      <p:pic>
        <p:nvPicPr>
          <p:cNvPr id="337" name="Shape 3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7650" y="1443072"/>
            <a:ext cx="1832028" cy="393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8" name="Shape 338"/>
          <p:cNvCxnSpPr/>
          <p:nvPr/>
        </p:nvCxnSpPr>
        <p:spPr>
          <a:xfrm>
            <a:off x="140300" y="2079675"/>
            <a:ext cx="874799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39" name="Shape 339"/>
          <p:cNvSpPr txBox="1"/>
          <p:nvPr/>
        </p:nvSpPr>
        <p:spPr>
          <a:xfrm>
            <a:off x="222825" y="2253000"/>
            <a:ext cx="5900699" cy="437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Variable transform and rearranging saves the day:</a:t>
            </a:r>
          </a:p>
        </p:txBody>
      </p:sp>
      <p:pic>
        <p:nvPicPr>
          <p:cNvPr id="340" name="Shape 3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7230" y="2229000"/>
            <a:ext cx="3163767" cy="4854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41" name="Shape 341"/>
          <p:cNvSpPr/>
          <p:nvPr/>
        </p:nvSpPr>
        <p:spPr>
          <a:xfrm>
            <a:off x="2880200" y="841775"/>
            <a:ext cx="1691699" cy="3936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2" name="Shape 342"/>
          <p:cNvSpPr txBox="1"/>
          <p:nvPr/>
        </p:nvSpPr>
        <p:spPr>
          <a:xfrm>
            <a:off x="262150" y="2670025"/>
            <a:ext cx="5322899" cy="437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Replace all thetas with phis, rearrange and obtain:</a:t>
            </a:r>
          </a:p>
        </p:txBody>
      </p:sp>
      <p:pic>
        <p:nvPicPr>
          <p:cNvPr id="343" name="Shape 3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150" y="3248197"/>
            <a:ext cx="4135943" cy="1052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44" name="Shape 3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16300" y="3279225"/>
            <a:ext cx="4019550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optim3.gif" id="350" name="Shape 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671" y="529512"/>
            <a:ext cx="3636750" cy="3629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1" name="Shape 351"/>
          <p:cNvCxnSpPr/>
          <p:nvPr/>
        </p:nvCxnSpPr>
        <p:spPr>
          <a:xfrm rot="10800000">
            <a:off x="5636475" y="1196675"/>
            <a:ext cx="998699" cy="82499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52" name="Shape 352"/>
          <p:cNvSpPr txBox="1"/>
          <p:nvPr/>
        </p:nvSpPr>
        <p:spPr>
          <a:xfrm>
            <a:off x="6566675" y="1384525"/>
            <a:ext cx="2888400" cy="9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FF"/>
                </a:solidFill>
              </a:rPr>
              <a:t>nag = </a:t>
            </a: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00FF"/>
                </a:solidFill>
              </a:rPr>
              <a:t>Nesterov Accelerated Gradient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58" name="Shape 358"/>
          <p:cNvSpPr txBox="1"/>
          <p:nvPr/>
        </p:nvSpPr>
        <p:spPr>
          <a:xfrm>
            <a:off x="359250" y="106225"/>
            <a:ext cx="5622599" cy="37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AdaGrad update</a:t>
            </a:r>
          </a:p>
        </p:txBody>
      </p:sp>
      <p:pic>
        <p:nvPicPr>
          <p:cNvPr id="359" name="Shape 3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237" y="1262075"/>
            <a:ext cx="601027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Shape 360"/>
          <p:cNvSpPr/>
          <p:nvPr/>
        </p:nvSpPr>
        <p:spPr>
          <a:xfrm>
            <a:off x="3350600" y="1658800"/>
            <a:ext cx="3018899" cy="3734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1" name="Shape 361"/>
          <p:cNvSpPr txBox="1"/>
          <p:nvPr/>
        </p:nvSpPr>
        <p:spPr>
          <a:xfrm>
            <a:off x="2918550" y="2334407"/>
            <a:ext cx="6010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Added element-wise scaling of the gradient based on the historical sum of squares in each dimension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6726000" y="49525"/>
            <a:ext cx="2417999" cy="39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[Duchi et al., 2011]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68" name="Shape 368"/>
          <p:cNvSpPr/>
          <p:nvPr/>
        </p:nvSpPr>
        <p:spPr>
          <a:xfrm rot="5400000">
            <a:off x="4151277" y="2037678"/>
            <a:ext cx="425099" cy="2115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9" name="Shape 369"/>
          <p:cNvSpPr/>
          <p:nvPr/>
        </p:nvSpPr>
        <p:spPr>
          <a:xfrm rot="5400000">
            <a:off x="3540699" y="-992075"/>
            <a:ext cx="1645800" cy="81912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0" name="Shape 370"/>
          <p:cNvSpPr/>
          <p:nvPr/>
        </p:nvSpPr>
        <p:spPr>
          <a:xfrm rot="5400000">
            <a:off x="3665266" y="-372086"/>
            <a:ext cx="1397100" cy="6951599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1" name="Shape 371"/>
          <p:cNvSpPr/>
          <p:nvPr/>
        </p:nvSpPr>
        <p:spPr>
          <a:xfrm rot="5400000">
            <a:off x="3816429" y="379504"/>
            <a:ext cx="1094400" cy="5447999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2" name="Shape 372"/>
          <p:cNvSpPr/>
          <p:nvPr/>
        </p:nvSpPr>
        <p:spPr>
          <a:xfrm rot="5400000">
            <a:off x="3943962" y="1014791"/>
            <a:ext cx="839399" cy="41775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3" name="Shape 373"/>
          <p:cNvSpPr/>
          <p:nvPr/>
        </p:nvSpPr>
        <p:spPr>
          <a:xfrm rot="5400000">
            <a:off x="4057759" y="1581036"/>
            <a:ext cx="611699" cy="3044999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4" name="Shape 374"/>
          <p:cNvSpPr/>
          <p:nvPr/>
        </p:nvSpPr>
        <p:spPr>
          <a:xfrm>
            <a:off x="2450375" y="3650690"/>
            <a:ext cx="135299" cy="135299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5" name="Shape 375"/>
          <p:cNvSpPr/>
          <p:nvPr/>
        </p:nvSpPr>
        <p:spPr>
          <a:xfrm>
            <a:off x="4273650" y="2967327"/>
            <a:ext cx="240600" cy="240600"/>
          </a:xfrm>
          <a:prstGeom prst="smileyFace">
            <a:avLst>
              <a:gd fmla="val 4653" name="adj"/>
            </a:avLst>
          </a:prstGeom>
          <a:solidFill>
            <a:srgbClr val="F9CB9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6" name="Shape 376"/>
          <p:cNvSpPr txBox="1"/>
          <p:nvPr/>
        </p:nvSpPr>
        <p:spPr>
          <a:xfrm>
            <a:off x="760200" y="3971375"/>
            <a:ext cx="7523099" cy="551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Q: What happens with AdaGrad?</a:t>
            </a:r>
          </a:p>
        </p:txBody>
      </p:sp>
      <p:sp>
        <p:nvSpPr>
          <p:cNvPr id="377" name="Shape 377"/>
          <p:cNvSpPr txBox="1"/>
          <p:nvPr/>
        </p:nvSpPr>
        <p:spPr>
          <a:xfrm>
            <a:off x="359250" y="106225"/>
            <a:ext cx="5622599" cy="37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AdaGrad update</a:t>
            </a:r>
          </a:p>
        </p:txBody>
      </p:sp>
      <p:pic>
        <p:nvPicPr>
          <p:cNvPr id="378" name="Shape 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237" y="1262075"/>
            <a:ext cx="601027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Shape 379"/>
          <p:cNvSpPr/>
          <p:nvPr/>
        </p:nvSpPr>
        <p:spPr>
          <a:xfrm>
            <a:off x="3350600" y="1658800"/>
            <a:ext cx="3018899" cy="3734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85" name="Shape 385"/>
          <p:cNvSpPr/>
          <p:nvPr/>
        </p:nvSpPr>
        <p:spPr>
          <a:xfrm rot="5400000">
            <a:off x="4151277" y="2037678"/>
            <a:ext cx="425099" cy="2115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6" name="Shape 386"/>
          <p:cNvSpPr/>
          <p:nvPr/>
        </p:nvSpPr>
        <p:spPr>
          <a:xfrm rot="5400000">
            <a:off x="3540699" y="-992075"/>
            <a:ext cx="1645800" cy="81912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7" name="Shape 387"/>
          <p:cNvSpPr/>
          <p:nvPr/>
        </p:nvSpPr>
        <p:spPr>
          <a:xfrm rot="5400000">
            <a:off x="3665266" y="-372086"/>
            <a:ext cx="1397100" cy="6951599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8" name="Shape 388"/>
          <p:cNvSpPr/>
          <p:nvPr/>
        </p:nvSpPr>
        <p:spPr>
          <a:xfrm rot="5400000">
            <a:off x="3816429" y="379504"/>
            <a:ext cx="1094400" cy="5447999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9" name="Shape 389"/>
          <p:cNvSpPr/>
          <p:nvPr/>
        </p:nvSpPr>
        <p:spPr>
          <a:xfrm rot="5400000">
            <a:off x="3943962" y="1014791"/>
            <a:ext cx="839399" cy="41775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0" name="Shape 390"/>
          <p:cNvSpPr/>
          <p:nvPr/>
        </p:nvSpPr>
        <p:spPr>
          <a:xfrm rot="5400000">
            <a:off x="4057759" y="1581036"/>
            <a:ext cx="611699" cy="3044999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1" name="Shape 391"/>
          <p:cNvSpPr/>
          <p:nvPr/>
        </p:nvSpPr>
        <p:spPr>
          <a:xfrm>
            <a:off x="2450375" y="3650690"/>
            <a:ext cx="135299" cy="135299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2" name="Shape 392"/>
          <p:cNvSpPr/>
          <p:nvPr/>
        </p:nvSpPr>
        <p:spPr>
          <a:xfrm>
            <a:off x="4273650" y="2967327"/>
            <a:ext cx="240600" cy="240600"/>
          </a:xfrm>
          <a:prstGeom prst="smileyFace">
            <a:avLst>
              <a:gd fmla="val 4653" name="adj"/>
            </a:avLst>
          </a:prstGeom>
          <a:solidFill>
            <a:srgbClr val="F9CB9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3" name="Shape 393"/>
          <p:cNvSpPr txBox="1"/>
          <p:nvPr/>
        </p:nvSpPr>
        <p:spPr>
          <a:xfrm>
            <a:off x="760200" y="3971375"/>
            <a:ext cx="7523099" cy="551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Q2: What happens to the step size over long time?</a:t>
            </a:r>
          </a:p>
        </p:txBody>
      </p:sp>
      <p:sp>
        <p:nvSpPr>
          <p:cNvPr id="394" name="Shape 394"/>
          <p:cNvSpPr txBox="1"/>
          <p:nvPr/>
        </p:nvSpPr>
        <p:spPr>
          <a:xfrm>
            <a:off x="359250" y="106225"/>
            <a:ext cx="5622599" cy="37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AdaGrad update</a:t>
            </a:r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237" y="1262075"/>
            <a:ext cx="601027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/>
          <p:nvPr/>
        </p:nvSpPr>
        <p:spPr>
          <a:xfrm>
            <a:off x="3350600" y="1658800"/>
            <a:ext cx="3018899" cy="3734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2" name="Shape 52"/>
          <p:cNvSpPr txBox="1"/>
          <p:nvPr/>
        </p:nvSpPr>
        <p:spPr>
          <a:xfrm>
            <a:off x="177400" y="100800"/>
            <a:ext cx="6809399" cy="7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/>
              <a:t>Mini-batch SGD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919525" y="807000"/>
            <a:ext cx="81684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Loop:</a:t>
            </a:r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b="1" lang="en" sz="2400"/>
              <a:t>Sample</a:t>
            </a:r>
            <a:r>
              <a:rPr lang="en" sz="2400"/>
              <a:t> a batch of data</a:t>
            </a:r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b="1" lang="en" sz="2400"/>
              <a:t>Forward</a:t>
            </a:r>
            <a:r>
              <a:rPr lang="en" sz="2400"/>
              <a:t> prop it through the graph, get loss</a:t>
            </a:r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b="1" lang="en" sz="2400"/>
              <a:t>Backprop</a:t>
            </a:r>
            <a:r>
              <a:rPr lang="en" sz="2400"/>
              <a:t> to calculate the gradients</a:t>
            </a:r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b="1" lang="en" sz="2400"/>
              <a:t>Update</a:t>
            </a:r>
            <a:r>
              <a:rPr lang="en" sz="2400"/>
              <a:t> the parameters using the gradient</a:t>
            </a:r>
          </a:p>
        </p:txBody>
      </p:sp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525" y="2826624"/>
            <a:ext cx="3282025" cy="1609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02" name="Shape 402"/>
          <p:cNvSpPr txBox="1"/>
          <p:nvPr/>
        </p:nvSpPr>
        <p:spPr>
          <a:xfrm>
            <a:off x="359250" y="106225"/>
            <a:ext cx="5622599" cy="37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RMSProp update</a:t>
            </a:r>
          </a:p>
        </p:txBody>
      </p:sp>
      <p:pic>
        <p:nvPicPr>
          <p:cNvPr id="403" name="Shape 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237" y="1262075"/>
            <a:ext cx="601027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 txBox="1"/>
          <p:nvPr/>
        </p:nvSpPr>
        <p:spPr>
          <a:xfrm>
            <a:off x="5941950" y="49525"/>
            <a:ext cx="3202199" cy="39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[Tieleman and Hinton, 2012]</a:t>
            </a:r>
          </a:p>
        </p:txBody>
      </p:sp>
      <p:cxnSp>
        <p:nvCxnSpPr>
          <p:cNvPr id="405" name="Shape 405"/>
          <p:cNvCxnSpPr/>
          <p:nvPr/>
        </p:nvCxnSpPr>
        <p:spPr>
          <a:xfrm>
            <a:off x="3259825" y="2178725"/>
            <a:ext cx="0" cy="643799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406" name="Shape 4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250" y="3042075"/>
            <a:ext cx="6210300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Shape 407"/>
          <p:cNvSpPr/>
          <p:nvPr/>
        </p:nvSpPr>
        <p:spPr>
          <a:xfrm>
            <a:off x="214575" y="3276325"/>
            <a:ext cx="6511500" cy="2888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8" name="Shape 408"/>
          <p:cNvSpPr/>
          <p:nvPr/>
        </p:nvSpPr>
        <p:spPr>
          <a:xfrm>
            <a:off x="267925" y="1502001"/>
            <a:ext cx="6511500" cy="2360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14" name="Shape 4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724" y="150850"/>
            <a:ext cx="5869349" cy="332352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Shape 415"/>
          <p:cNvSpPr txBox="1"/>
          <p:nvPr/>
        </p:nvSpPr>
        <p:spPr>
          <a:xfrm>
            <a:off x="6255550" y="236125"/>
            <a:ext cx="2789399" cy="1067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Introduced in a slide in Geoff Hinton’s Coursera class, lecture 6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21" name="Shape 4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724" y="150850"/>
            <a:ext cx="5869349" cy="3323524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Shape 422"/>
          <p:cNvSpPr txBox="1"/>
          <p:nvPr/>
        </p:nvSpPr>
        <p:spPr>
          <a:xfrm>
            <a:off x="6255550" y="236125"/>
            <a:ext cx="2789399" cy="1067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Introduced in a slide in Geoff Hinton’s Coursera class, lecture 6</a:t>
            </a:r>
          </a:p>
        </p:txBody>
      </p:sp>
      <p:pic>
        <p:nvPicPr>
          <p:cNvPr id="423" name="Shape 4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9262" y="3699637"/>
            <a:ext cx="5476875" cy="742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424" name="Shape 424"/>
          <p:cNvSpPr txBox="1"/>
          <p:nvPr/>
        </p:nvSpPr>
        <p:spPr>
          <a:xfrm>
            <a:off x="288850" y="3680700"/>
            <a:ext cx="2434500" cy="701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Cited by several papers as: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optim3.gif" id="430" name="Shape 4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671" y="529512"/>
            <a:ext cx="3636750" cy="3629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Shape 431"/>
          <p:cNvSpPr txBox="1"/>
          <p:nvPr/>
        </p:nvSpPr>
        <p:spPr>
          <a:xfrm>
            <a:off x="6891175" y="1603025"/>
            <a:ext cx="1411200" cy="782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adagrad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rmsprop</a:t>
            </a:r>
          </a:p>
        </p:txBody>
      </p:sp>
      <p:cxnSp>
        <p:nvCxnSpPr>
          <p:cNvPr id="432" name="Shape 432"/>
          <p:cNvCxnSpPr/>
          <p:nvPr/>
        </p:nvCxnSpPr>
        <p:spPr>
          <a:xfrm rot="10800000">
            <a:off x="6354574" y="1757750"/>
            <a:ext cx="420900" cy="1898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38" name="Shape 438"/>
          <p:cNvSpPr txBox="1"/>
          <p:nvPr/>
        </p:nvSpPr>
        <p:spPr>
          <a:xfrm>
            <a:off x="359250" y="106225"/>
            <a:ext cx="5622599" cy="37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Adam update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5941950" y="49525"/>
            <a:ext cx="3202199" cy="39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[Kingma and Ba, 2014]</a:t>
            </a:r>
          </a:p>
        </p:txBody>
      </p:sp>
      <p:pic>
        <p:nvPicPr>
          <p:cNvPr id="440" name="Shape 4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237" y="1570100"/>
            <a:ext cx="6296025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Shape 441"/>
          <p:cNvSpPr txBox="1"/>
          <p:nvPr/>
        </p:nvSpPr>
        <p:spPr>
          <a:xfrm>
            <a:off x="359250" y="673950"/>
            <a:ext cx="4126799" cy="432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(incomplete, but close)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47" name="Shape 447"/>
          <p:cNvSpPr txBox="1"/>
          <p:nvPr/>
        </p:nvSpPr>
        <p:spPr>
          <a:xfrm>
            <a:off x="359250" y="106225"/>
            <a:ext cx="5622599" cy="37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Adam update</a:t>
            </a:r>
          </a:p>
        </p:txBody>
      </p:sp>
      <p:sp>
        <p:nvSpPr>
          <p:cNvPr id="448" name="Shape 448"/>
          <p:cNvSpPr txBox="1"/>
          <p:nvPr/>
        </p:nvSpPr>
        <p:spPr>
          <a:xfrm>
            <a:off x="5941950" y="49525"/>
            <a:ext cx="3202199" cy="39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[Kingma and Ba, 2014]</a:t>
            </a:r>
          </a:p>
        </p:txBody>
      </p:sp>
      <p:pic>
        <p:nvPicPr>
          <p:cNvPr id="449" name="Shape 4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237" y="1570100"/>
            <a:ext cx="6296025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Shape 450"/>
          <p:cNvSpPr txBox="1"/>
          <p:nvPr/>
        </p:nvSpPr>
        <p:spPr>
          <a:xfrm>
            <a:off x="359250" y="673950"/>
            <a:ext cx="4126799" cy="432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(incomplete, but close)</a:t>
            </a:r>
          </a:p>
        </p:txBody>
      </p:sp>
      <p:sp>
        <p:nvSpPr>
          <p:cNvPr id="451" name="Shape 451"/>
          <p:cNvSpPr/>
          <p:nvPr/>
        </p:nvSpPr>
        <p:spPr>
          <a:xfrm>
            <a:off x="362703" y="1834240"/>
            <a:ext cx="6569099" cy="2100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2" name="Shape 452"/>
          <p:cNvSpPr txBox="1"/>
          <p:nvPr/>
        </p:nvSpPr>
        <p:spPr>
          <a:xfrm>
            <a:off x="7020509" y="1532887"/>
            <a:ext cx="20466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momentum</a:t>
            </a:r>
          </a:p>
        </p:txBody>
      </p:sp>
      <p:sp>
        <p:nvSpPr>
          <p:cNvPr id="453" name="Shape 453"/>
          <p:cNvSpPr/>
          <p:nvPr/>
        </p:nvSpPr>
        <p:spPr>
          <a:xfrm>
            <a:off x="361375" y="2077250"/>
            <a:ext cx="6569099" cy="4643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4" name="Shape 454"/>
          <p:cNvSpPr txBox="1"/>
          <p:nvPr/>
        </p:nvSpPr>
        <p:spPr>
          <a:xfrm>
            <a:off x="7006735" y="2406640"/>
            <a:ext cx="20466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RMSProp-like</a:t>
            </a:r>
          </a:p>
        </p:txBody>
      </p:sp>
      <p:sp>
        <p:nvSpPr>
          <p:cNvPr id="455" name="Shape 455"/>
          <p:cNvSpPr txBox="1"/>
          <p:nvPr/>
        </p:nvSpPr>
        <p:spPr>
          <a:xfrm>
            <a:off x="359250" y="2771950"/>
            <a:ext cx="81453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Looks a bit like RMSProp with momentum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61" name="Shape 461"/>
          <p:cNvSpPr txBox="1"/>
          <p:nvPr/>
        </p:nvSpPr>
        <p:spPr>
          <a:xfrm>
            <a:off x="359250" y="106225"/>
            <a:ext cx="5622599" cy="37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Adam update</a:t>
            </a:r>
          </a:p>
        </p:txBody>
      </p:sp>
      <p:sp>
        <p:nvSpPr>
          <p:cNvPr id="462" name="Shape 462"/>
          <p:cNvSpPr txBox="1"/>
          <p:nvPr/>
        </p:nvSpPr>
        <p:spPr>
          <a:xfrm>
            <a:off x="5941950" y="49525"/>
            <a:ext cx="3202199" cy="39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[Kingma and Ba, 2014]</a:t>
            </a:r>
          </a:p>
        </p:txBody>
      </p:sp>
      <p:pic>
        <p:nvPicPr>
          <p:cNvPr id="463" name="Shape 4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237" y="1570100"/>
            <a:ext cx="6296025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Shape 464"/>
          <p:cNvSpPr txBox="1"/>
          <p:nvPr/>
        </p:nvSpPr>
        <p:spPr>
          <a:xfrm>
            <a:off x="359250" y="673950"/>
            <a:ext cx="4126799" cy="432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(incomplete, but close)</a:t>
            </a:r>
          </a:p>
        </p:txBody>
      </p:sp>
      <p:sp>
        <p:nvSpPr>
          <p:cNvPr id="465" name="Shape 465"/>
          <p:cNvSpPr/>
          <p:nvPr/>
        </p:nvSpPr>
        <p:spPr>
          <a:xfrm>
            <a:off x="362703" y="1834240"/>
            <a:ext cx="6569099" cy="2100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6" name="Shape 466"/>
          <p:cNvSpPr txBox="1"/>
          <p:nvPr/>
        </p:nvSpPr>
        <p:spPr>
          <a:xfrm>
            <a:off x="7020509" y="1532887"/>
            <a:ext cx="20466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momentum</a:t>
            </a:r>
          </a:p>
        </p:txBody>
      </p:sp>
      <p:sp>
        <p:nvSpPr>
          <p:cNvPr id="467" name="Shape 467"/>
          <p:cNvSpPr/>
          <p:nvPr/>
        </p:nvSpPr>
        <p:spPr>
          <a:xfrm>
            <a:off x="361375" y="2077250"/>
            <a:ext cx="6569099" cy="4643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8" name="Shape 468"/>
          <p:cNvSpPr txBox="1"/>
          <p:nvPr/>
        </p:nvSpPr>
        <p:spPr>
          <a:xfrm>
            <a:off x="7006735" y="2406640"/>
            <a:ext cx="20466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RMSProp-like</a:t>
            </a:r>
          </a:p>
        </p:txBody>
      </p:sp>
      <p:sp>
        <p:nvSpPr>
          <p:cNvPr id="469" name="Shape 469"/>
          <p:cNvSpPr txBox="1"/>
          <p:nvPr/>
        </p:nvSpPr>
        <p:spPr>
          <a:xfrm>
            <a:off x="359250" y="2771950"/>
            <a:ext cx="81453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Looks a bit like RMSProp with momentum</a:t>
            </a:r>
          </a:p>
        </p:txBody>
      </p:sp>
      <p:pic>
        <p:nvPicPr>
          <p:cNvPr id="470" name="Shape 4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100" y="3432975"/>
            <a:ext cx="6210300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Shape 4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85" y="1198922"/>
            <a:ext cx="6306225" cy="213837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Shape 476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77" name="Shape 477"/>
          <p:cNvSpPr txBox="1"/>
          <p:nvPr/>
        </p:nvSpPr>
        <p:spPr>
          <a:xfrm>
            <a:off x="359250" y="106225"/>
            <a:ext cx="5622599" cy="37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Adam update</a:t>
            </a:r>
          </a:p>
        </p:txBody>
      </p:sp>
      <p:sp>
        <p:nvSpPr>
          <p:cNvPr id="478" name="Shape 478"/>
          <p:cNvSpPr txBox="1"/>
          <p:nvPr/>
        </p:nvSpPr>
        <p:spPr>
          <a:xfrm>
            <a:off x="5941950" y="49525"/>
            <a:ext cx="3202199" cy="39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[Kingma and Ba, 2014]</a:t>
            </a:r>
          </a:p>
        </p:txBody>
      </p:sp>
      <p:sp>
        <p:nvSpPr>
          <p:cNvPr id="479" name="Shape 479"/>
          <p:cNvSpPr/>
          <p:nvPr/>
        </p:nvSpPr>
        <p:spPr>
          <a:xfrm>
            <a:off x="412625" y="2335525"/>
            <a:ext cx="6569099" cy="2639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412625" y="3053500"/>
            <a:ext cx="6569099" cy="210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1" name="Shape 481"/>
          <p:cNvSpPr txBox="1"/>
          <p:nvPr/>
        </p:nvSpPr>
        <p:spPr>
          <a:xfrm>
            <a:off x="7057975" y="3152000"/>
            <a:ext cx="20466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RMSProp-like</a:t>
            </a:r>
          </a:p>
        </p:txBody>
      </p:sp>
      <p:sp>
        <p:nvSpPr>
          <p:cNvPr id="482" name="Shape 482"/>
          <p:cNvSpPr/>
          <p:nvPr/>
        </p:nvSpPr>
        <p:spPr>
          <a:xfrm>
            <a:off x="412625" y="2632675"/>
            <a:ext cx="6569099" cy="395999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3" name="Shape 483"/>
          <p:cNvSpPr txBox="1"/>
          <p:nvPr/>
        </p:nvSpPr>
        <p:spPr>
          <a:xfrm>
            <a:off x="7052000" y="2381125"/>
            <a:ext cx="20466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bias correction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FF"/>
                </a:solidFill>
              </a:rPr>
              <a:t>(only relevant in first few iterations when t is small)</a:t>
            </a:r>
          </a:p>
        </p:txBody>
      </p:sp>
      <p:sp>
        <p:nvSpPr>
          <p:cNvPr id="484" name="Shape 484"/>
          <p:cNvSpPr/>
          <p:nvPr/>
        </p:nvSpPr>
        <p:spPr>
          <a:xfrm>
            <a:off x="412625" y="2104441"/>
            <a:ext cx="6569099" cy="2100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5" name="Shape 485"/>
          <p:cNvSpPr txBox="1"/>
          <p:nvPr/>
        </p:nvSpPr>
        <p:spPr>
          <a:xfrm>
            <a:off x="7070431" y="1803089"/>
            <a:ext cx="20466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momentum</a:t>
            </a:r>
          </a:p>
        </p:txBody>
      </p:sp>
      <p:sp>
        <p:nvSpPr>
          <p:cNvPr id="486" name="Shape 486"/>
          <p:cNvSpPr txBox="1"/>
          <p:nvPr/>
        </p:nvSpPr>
        <p:spPr>
          <a:xfrm>
            <a:off x="289700" y="3656400"/>
            <a:ext cx="6569099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The bias correction compensates for the fact that m,v are initialized at zero and need some time to “warm up”.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92" name="Shape 492"/>
          <p:cNvSpPr txBox="1"/>
          <p:nvPr/>
        </p:nvSpPr>
        <p:spPr>
          <a:xfrm>
            <a:off x="346625" y="239325"/>
            <a:ext cx="8607599" cy="46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SGD, SGD+Momentum, Adagrad, RMSProp, Adam all have </a:t>
            </a:r>
            <a:r>
              <a:rPr b="1" lang="en" sz="2400"/>
              <a:t>learning rate </a:t>
            </a:r>
            <a:r>
              <a:rPr lang="en" sz="2400"/>
              <a:t>as a hyperparameter.</a:t>
            </a:r>
          </a:p>
        </p:txBody>
      </p:sp>
      <p:pic>
        <p:nvPicPr>
          <p:cNvPr id="493" name="Shape 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059" y="1215075"/>
            <a:ext cx="3415625" cy="30807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494" name="Shape 494"/>
          <p:cNvSpPr txBox="1"/>
          <p:nvPr/>
        </p:nvSpPr>
        <p:spPr>
          <a:xfrm>
            <a:off x="4483900" y="2589925"/>
            <a:ext cx="4316399" cy="1409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Q: Which one of these learning rates is best to use?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00" name="Shape 500"/>
          <p:cNvSpPr txBox="1"/>
          <p:nvPr/>
        </p:nvSpPr>
        <p:spPr>
          <a:xfrm>
            <a:off x="346625" y="239325"/>
            <a:ext cx="8607599" cy="46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SGD, SGD+Momentum, Adagrad, RMSProp, Adam all have </a:t>
            </a:r>
            <a:r>
              <a:rPr b="1" lang="en" sz="2400"/>
              <a:t>learning rate </a:t>
            </a:r>
            <a:r>
              <a:rPr lang="en" sz="2400"/>
              <a:t>as a hyperparameter.</a:t>
            </a:r>
          </a:p>
        </p:txBody>
      </p:sp>
      <p:pic>
        <p:nvPicPr>
          <p:cNvPr id="501" name="Shape 5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059" y="1215075"/>
            <a:ext cx="3415625" cy="30807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502" name="Shape 502"/>
          <p:cNvSpPr txBox="1"/>
          <p:nvPr/>
        </p:nvSpPr>
        <p:spPr>
          <a:xfrm>
            <a:off x="4250150" y="1394700"/>
            <a:ext cx="4703999" cy="2863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=&gt; Learning rate decay over time!</a:t>
            </a:r>
          </a:p>
        </p:txBody>
      </p:sp>
      <p:sp>
        <p:nvSpPr>
          <p:cNvPr id="503" name="Shape 503"/>
          <p:cNvSpPr txBox="1"/>
          <p:nvPr/>
        </p:nvSpPr>
        <p:spPr>
          <a:xfrm>
            <a:off x="4316575" y="1873375"/>
            <a:ext cx="4704000" cy="25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step decay: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e.g. decay learning rate by half every few epochs.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exponential decay: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>
              <a:spcBef>
                <a:spcPts val="0"/>
              </a:spcBef>
              <a:buNone/>
            </a:pPr>
            <a:r>
              <a:rPr b="1" lang="en"/>
              <a:t>1/t decay:</a:t>
            </a:r>
          </a:p>
        </p:txBody>
      </p:sp>
      <p:pic>
        <p:nvPicPr>
          <p:cNvPr id="504" name="Shape 5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3237" y="3073849"/>
            <a:ext cx="13620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Shape 5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3237" y="3903150"/>
            <a:ext cx="1933575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60" name="Shape 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2919" y="1066975"/>
            <a:ext cx="1650075" cy="105192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/>
          <p:nvPr/>
        </p:nvSpPr>
        <p:spPr>
          <a:xfrm>
            <a:off x="90550" y="90550"/>
            <a:ext cx="5123700" cy="73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Activation Functions</a:t>
            </a:r>
          </a:p>
        </p:txBody>
      </p:sp>
      <p:sp>
        <p:nvSpPr>
          <p:cNvPr id="62" name="Shape 62"/>
          <p:cNvSpPr txBox="1"/>
          <p:nvPr/>
        </p:nvSpPr>
        <p:spPr>
          <a:xfrm>
            <a:off x="185600" y="1066975"/>
            <a:ext cx="15120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Sigmoid</a:t>
            </a:r>
          </a:p>
        </p:txBody>
      </p:sp>
      <p:pic>
        <p:nvPicPr>
          <p:cNvPr id="63" name="Shape 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600" y="1692700"/>
            <a:ext cx="2673086" cy="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185600" y="2739650"/>
            <a:ext cx="2964299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tanh    </a:t>
            </a:r>
            <a:r>
              <a:rPr lang="en" sz="2400"/>
              <a:t>tanh(x)</a:t>
            </a:r>
          </a:p>
        </p:txBody>
      </p:sp>
      <p:pic>
        <p:nvPicPr>
          <p:cNvPr id="65" name="Shape 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6812" y="2255912"/>
            <a:ext cx="1650075" cy="104160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185600" y="3877325"/>
            <a:ext cx="31278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ReLU    </a:t>
            </a:r>
            <a:r>
              <a:rPr lang="en" sz="2400"/>
              <a:t>max(0,x)</a:t>
            </a:r>
          </a:p>
        </p:txBody>
      </p:sp>
      <p:pic>
        <p:nvPicPr>
          <p:cNvPr id="67" name="Shape 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2925" y="3434525"/>
            <a:ext cx="1557850" cy="10519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/>
        </p:nvSpPr>
        <p:spPr>
          <a:xfrm>
            <a:off x="6420025" y="14350"/>
            <a:ext cx="22857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Leaky 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max(0.1x, x)</a:t>
            </a:r>
          </a:p>
        </p:txBody>
      </p:sp>
      <p:pic>
        <p:nvPicPr>
          <p:cNvPr id="69" name="Shape 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84575" y="926001"/>
            <a:ext cx="2168899" cy="139477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Shape 70"/>
          <p:cNvSpPr txBox="1"/>
          <p:nvPr/>
        </p:nvSpPr>
        <p:spPr>
          <a:xfrm>
            <a:off x="5200825" y="2358650"/>
            <a:ext cx="22857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Maxout</a:t>
            </a:r>
          </a:p>
        </p:txBody>
      </p:sp>
      <p:pic>
        <p:nvPicPr>
          <p:cNvPr id="71" name="Shape 7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94775" y="2480550"/>
            <a:ext cx="2472099" cy="3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20035" y="3400562"/>
            <a:ext cx="2317625" cy="11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Shape 73"/>
          <p:cNvSpPr txBox="1"/>
          <p:nvPr/>
        </p:nvSpPr>
        <p:spPr>
          <a:xfrm>
            <a:off x="5336925" y="2967250"/>
            <a:ext cx="22857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ELU</a:t>
            </a:r>
          </a:p>
        </p:txBody>
      </p:sp>
      <p:pic>
        <p:nvPicPr>
          <p:cNvPr id="74" name="Shape 7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2825" y="2935587"/>
            <a:ext cx="2168900" cy="417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11" name="Shape 511"/>
          <p:cNvSpPr txBox="1"/>
          <p:nvPr/>
        </p:nvSpPr>
        <p:spPr>
          <a:xfrm>
            <a:off x="220225" y="140925"/>
            <a:ext cx="8465699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Second order optimization methods</a:t>
            </a:r>
          </a:p>
        </p:txBody>
      </p:sp>
      <p:pic>
        <p:nvPicPr>
          <p:cNvPr id="512" name="Shape 5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225" y="1328850"/>
            <a:ext cx="7734300" cy="723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513" name="Shape 513"/>
          <p:cNvSpPr txBox="1"/>
          <p:nvPr/>
        </p:nvSpPr>
        <p:spPr>
          <a:xfrm>
            <a:off x="449275" y="872125"/>
            <a:ext cx="4378200" cy="456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second-order Taylor expansion:</a:t>
            </a:r>
          </a:p>
        </p:txBody>
      </p:sp>
      <p:pic>
        <p:nvPicPr>
          <p:cNvPr id="514" name="Shape 5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212" y="3002900"/>
            <a:ext cx="3324225" cy="552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515" name="Shape 515"/>
          <p:cNvSpPr txBox="1"/>
          <p:nvPr/>
        </p:nvSpPr>
        <p:spPr>
          <a:xfrm>
            <a:off x="546175" y="2515887"/>
            <a:ext cx="76199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Solving for the critical point we obtain the Newton parameter update:</a:t>
            </a:r>
          </a:p>
        </p:txBody>
      </p:sp>
      <p:sp>
        <p:nvSpPr>
          <p:cNvPr id="516" name="Shape 516"/>
          <p:cNvSpPr txBox="1"/>
          <p:nvPr/>
        </p:nvSpPr>
        <p:spPr>
          <a:xfrm>
            <a:off x="625450" y="3920125"/>
            <a:ext cx="8139899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Q: </a:t>
            </a:r>
            <a:r>
              <a:rPr lang="en" sz="2400">
                <a:solidFill>
                  <a:srgbClr val="0000FF"/>
                </a:solidFill>
              </a:rPr>
              <a:t>w</a:t>
            </a:r>
            <a:r>
              <a:rPr lang="en" sz="2400">
                <a:solidFill>
                  <a:srgbClr val="0000FF"/>
                </a:solidFill>
              </a:rPr>
              <a:t>hat is nice about this update?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22" name="Shape 522"/>
          <p:cNvSpPr txBox="1"/>
          <p:nvPr/>
        </p:nvSpPr>
        <p:spPr>
          <a:xfrm>
            <a:off x="220225" y="140925"/>
            <a:ext cx="8465699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Second order optimization methods</a:t>
            </a:r>
          </a:p>
        </p:txBody>
      </p:sp>
      <p:pic>
        <p:nvPicPr>
          <p:cNvPr id="523" name="Shape 5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225" y="1328850"/>
            <a:ext cx="7734300" cy="723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524" name="Shape 524"/>
          <p:cNvSpPr txBox="1"/>
          <p:nvPr/>
        </p:nvSpPr>
        <p:spPr>
          <a:xfrm>
            <a:off x="449275" y="872125"/>
            <a:ext cx="4378200" cy="456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second-order Taylor expansion:</a:t>
            </a:r>
          </a:p>
        </p:txBody>
      </p:sp>
      <p:pic>
        <p:nvPicPr>
          <p:cNvPr id="525" name="Shape 5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212" y="3002900"/>
            <a:ext cx="3324225" cy="552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526" name="Shape 526"/>
          <p:cNvSpPr txBox="1"/>
          <p:nvPr/>
        </p:nvSpPr>
        <p:spPr>
          <a:xfrm>
            <a:off x="546175" y="2515887"/>
            <a:ext cx="76199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Solving for the critical point we obtain the Newton parameter update:</a:t>
            </a:r>
          </a:p>
        </p:txBody>
      </p:sp>
      <p:sp>
        <p:nvSpPr>
          <p:cNvPr id="527" name="Shape 527"/>
          <p:cNvSpPr txBox="1"/>
          <p:nvPr/>
        </p:nvSpPr>
        <p:spPr>
          <a:xfrm>
            <a:off x="625450" y="3920125"/>
            <a:ext cx="8139899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Q2: why is this impractical for training Deep Neural Nets?</a:t>
            </a:r>
          </a:p>
        </p:txBody>
      </p:sp>
      <p:sp>
        <p:nvSpPr>
          <p:cNvPr id="528" name="Shape 528"/>
          <p:cNvSpPr txBox="1"/>
          <p:nvPr/>
        </p:nvSpPr>
        <p:spPr>
          <a:xfrm>
            <a:off x="4351775" y="2995150"/>
            <a:ext cx="4378200" cy="456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notice: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no hyperparameters! (e.g. learning rate)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34" name="Shape 534"/>
          <p:cNvSpPr txBox="1"/>
          <p:nvPr/>
        </p:nvSpPr>
        <p:spPr>
          <a:xfrm>
            <a:off x="220225" y="140925"/>
            <a:ext cx="8465699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Second order optimization methods</a:t>
            </a:r>
          </a:p>
        </p:txBody>
      </p:sp>
      <p:sp>
        <p:nvSpPr>
          <p:cNvPr id="535" name="Shape 535"/>
          <p:cNvSpPr txBox="1"/>
          <p:nvPr/>
        </p:nvSpPr>
        <p:spPr>
          <a:xfrm>
            <a:off x="431650" y="1629725"/>
            <a:ext cx="8360100" cy="456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Quasi-Newton methods (</a:t>
            </a:r>
            <a:r>
              <a:rPr b="1" lang="en" sz="2400"/>
              <a:t>BGFS</a:t>
            </a:r>
            <a:r>
              <a:rPr lang="en" sz="2400"/>
              <a:t> most popular):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i="1" lang="en" sz="2400"/>
              <a:t>instead of inverting the Hessian (O(n^3)), approximate inverse Hessian with rank 1 updates over time (O(n^2) each).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i="1" sz="2400"/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b="1" lang="en" sz="2400"/>
              <a:t>L-BFGS</a:t>
            </a:r>
            <a:r>
              <a:rPr lang="en" sz="2400"/>
              <a:t> (Limited memory BFGS): 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i="1" lang="en" sz="2400"/>
              <a:t>Does not form/store the full inverse Hessian.</a:t>
            </a:r>
          </a:p>
        </p:txBody>
      </p:sp>
      <p:pic>
        <p:nvPicPr>
          <p:cNvPr id="536" name="Shape 5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9112" y="877750"/>
            <a:ext cx="3324225" cy="552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42" name="Shape 542"/>
          <p:cNvSpPr txBox="1"/>
          <p:nvPr/>
        </p:nvSpPr>
        <p:spPr>
          <a:xfrm>
            <a:off x="149750" y="370000"/>
            <a:ext cx="8994300" cy="38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L-BFGS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b="1" lang="en" sz="2400"/>
              <a:t>Usually works very well in full batch, deterministic mode 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2400"/>
              <a:t>i.e. if you have a single, deterministic f(x) then L-BFGS will probably work very nicely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b="1" lang="en" sz="2400"/>
              <a:t>Does not transfer very well to mini-batch setting</a:t>
            </a:r>
            <a:r>
              <a:rPr lang="en" sz="2400"/>
              <a:t>. Gives bad results. Adapting L-BFGS to large-scale, stochastic setting is an active area of research.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48" name="Shape 548"/>
          <p:cNvSpPr txBox="1"/>
          <p:nvPr/>
        </p:nvSpPr>
        <p:spPr>
          <a:xfrm>
            <a:off x="739950" y="1670225"/>
            <a:ext cx="7664099" cy="2549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b="1" lang="en" sz="2400"/>
              <a:t>Adam</a:t>
            </a:r>
            <a:r>
              <a:rPr lang="en" sz="2400"/>
              <a:t> is a good default choice in most cases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81000" lvl="0" marL="457200">
              <a:spcBef>
                <a:spcPts val="0"/>
              </a:spcBef>
              <a:buSzPct val="100000"/>
              <a:buChar char="-"/>
            </a:pPr>
            <a:r>
              <a:rPr lang="en" sz="2400"/>
              <a:t>If you can afford to do full batch updates then try out </a:t>
            </a:r>
            <a:r>
              <a:rPr b="1" lang="en" sz="2400"/>
              <a:t>L-BFGS </a:t>
            </a:r>
            <a:r>
              <a:rPr lang="en" sz="1800"/>
              <a:t>(and don’t forget to disable all sources of noise)</a:t>
            </a:r>
          </a:p>
        </p:txBody>
      </p:sp>
      <p:sp>
        <p:nvSpPr>
          <p:cNvPr id="549" name="Shape 549"/>
          <p:cNvSpPr txBox="1"/>
          <p:nvPr/>
        </p:nvSpPr>
        <p:spPr>
          <a:xfrm>
            <a:off x="845700" y="132150"/>
            <a:ext cx="50829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In practice: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55" name="Shape 555"/>
          <p:cNvSpPr txBox="1"/>
          <p:nvPr/>
        </p:nvSpPr>
        <p:spPr>
          <a:xfrm>
            <a:off x="820675" y="496725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3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4800"/>
          </a:p>
          <a:p>
            <a:pPr lvl="0" rtl="0">
              <a:spcBef>
                <a:spcPts val="0"/>
              </a:spcBef>
              <a:buNone/>
            </a:pPr>
            <a:r>
              <a:rPr lang="en" sz="4800"/>
              <a:t>Evaluation: 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3000"/>
              <a:t>Model Ensembles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61" name="Shape 561"/>
          <p:cNvSpPr txBox="1"/>
          <p:nvPr/>
        </p:nvSpPr>
        <p:spPr>
          <a:xfrm>
            <a:off x="695925" y="929825"/>
            <a:ext cx="7364399" cy="22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3000"/>
              <a:t>Train multiple independent models</a:t>
            </a:r>
          </a:p>
          <a:p>
            <a:pPr indent="-4191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3000"/>
              <a:t>At test time average their results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>
              <a:spcBef>
                <a:spcPts val="0"/>
              </a:spcBef>
              <a:buNone/>
            </a:pPr>
            <a:r>
              <a:rPr lang="en" sz="3000"/>
              <a:t>Enjoy 2% extra performance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 txBox="1"/>
          <p:nvPr/>
        </p:nvSpPr>
        <p:spPr>
          <a:xfrm>
            <a:off x="713575" y="396425"/>
            <a:ext cx="7893000" cy="3382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Fun Tips/Tricks: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can also get a small boost from averaging multiple model checkpoints of a single model.</a:t>
            </a:r>
          </a:p>
        </p:txBody>
      </p:sp>
      <p:sp>
        <p:nvSpPr>
          <p:cNvPr id="567" name="Shape 56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 txBox="1"/>
          <p:nvPr/>
        </p:nvSpPr>
        <p:spPr>
          <a:xfrm>
            <a:off x="713575" y="396425"/>
            <a:ext cx="7893000" cy="3382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Fun Tips/Tricks: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can also get a small boost from averaging multiple model checkpoints of a single model.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keep track of (and use at test time) a running average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2400"/>
              <a:t>parameter vector:</a:t>
            </a:r>
          </a:p>
        </p:txBody>
      </p:sp>
      <p:sp>
        <p:nvSpPr>
          <p:cNvPr id="573" name="Shape 573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74" name="Shape 5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1837" y="2924512"/>
            <a:ext cx="6048375" cy="15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80" name="Shape 580"/>
          <p:cNvSpPr txBox="1"/>
          <p:nvPr/>
        </p:nvSpPr>
        <p:spPr>
          <a:xfrm>
            <a:off x="820675" y="496725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3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4800"/>
          </a:p>
          <a:p>
            <a:pPr lvl="0" rtl="0">
              <a:spcBef>
                <a:spcPts val="0"/>
              </a:spcBef>
              <a:buNone/>
            </a:pPr>
            <a:r>
              <a:rPr lang="en" sz="4800"/>
              <a:t>Regularization </a:t>
            </a:r>
            <a:r>
              <a:rPr b="1" lang="en" sz="4800"/>
              <a:t>(dropout)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0" name="Shape 80"/>
          <p:cNvSpPr txBox="1"/>
          <p:nvPr/>
        </p:nvSpPr>
        <p:spPr>
          <a:xfrm>
            <a:off x="90550" y="90550"/>
            <a:ext cx="5123700" cy="73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Data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600"/>
              <a:t>Preprocessing</a:t>
            </a:r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7900" y="150250"/>
            <a:ext cx="5559626" cy="19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7900" y="2206175"/>
            <a:ext cx="5592017" cy="19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86" name="Shape 586"/>
          <p:cNvSpPr txBox="1"/>
          <p:nvPr/>
        </p:nvSpPr>
        <p:spPr>
          <a:xfrm>
            <a:off x="173150" y="39500"/>
            <a:ext cx="8864999" cy="11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Regularization: </a:t>
            </a:r>
            <a:r>
              <a:rPr b="1" lang="en" sz="3000"/>
              <a:t>Dropout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“randomly set some neurons to zero in the forward pass”</a:t>
            </a:r>
          </a:p>
        </p:txBody>
      </p:sp>
      <p:pic>
        <p:nvPicPr>
          <p:cNvPr id="587" name="Shape 5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525" y="1284275"/>
            <a:ext cx="5848350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Shape 588"/>
          <p:cNvSpPr txBox="1"/>
          <p:nvPr/>
        </p:nvSpPr>
        <p:spPr>
          <a:xfrm>
            <a:off x="6809550" y="4107625"/>
            <a:ext cx="212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>
                <a:solidFill>
                  <a:srgbClr val="0000FF"/>
                </a:solidFill>
              </a:rPr>
              <a:t>[Srivastava et al., 2014]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94" name="Shape 5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75" y="392575"/>
            <a:ext cx="6728125" cy="3916474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Shape 595"/>
          <p:cNvSpPr txBox="1"/>
          <p:nvPr/>
        </p:nvSpPr>
        <p:spPr>
          <a:xfrm>
            <a:off x="7085400" y="421300"/>
            <a:ext cx="1943699" cy="3887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Example forward pass with a 3-layer network using dropout</a:t>
            </a:r>
          </a:p>
        </p:txBody>
      </p:sp>
      <p:sp>
        <p:nvSpPr>
          <p:cNvPr id="596" name="Shape 596"/>
          <p:cNvSpPr/>
          <p:nvPr/>
        </p:nvSpPr>
        <p:spPr>
          <a:xfrm>
            <a:off x="277675" y="2125625"/>
            <a:ext cx="5658599" cy="4883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7" name="Shape 597"/>
          <p:cNvSpPr/>
          <p:nvPr/>
        </p:nvSpPr>
        <p:spPr>
          <a:xfrm>
            <a:off x="277675" y="2840149"/>
            <a:ext cx="5658599" cy="4883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98" name="Shape 5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2625" y="1899401"/>
            <a:ext cx="2106475" cy="240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04" name="Shape 604"/>
          <p:cNvSpPr txBox="1"/>
          <p:nvPr/>
        </p:nvSpPr>
        <p:spPr>
          <a:xfrm>
            <a:off x="370000" y="246650"/>
            <a:ext cx="8659499" cy="75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Waaaait a second… </a:t>
            </a:r>
          </a:p>
          <a:p>
            <a:pPr lvl="0">
              <a:spcBef>
                <a:spcPts val="0"/>
              </a:spcBef>
              <a:buNone/>
            </a:pPr>
            <a:r>
              <a:rPr lang="en" sz="3000"/>
              <a:t>How could this possibly be a good idea?</a:t>
            </a:r>
          </a:p>
        </p:txBody>
      </p:sp>
      <p:pic>
        <p:nvPicPr>
          <p:cNvPr id="605" name="Shape 6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25" y="1529424"/>
            <a:ext cx="2421050" cy="276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611" name="Shape 6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25" y="1529424"/>
            <a:ext cx="2421050" cy="27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Shape 612"/>
          <p:cNvSpPr txBox="1"/>
          <p:nvPr/>
        </p:nvSpPr>
        <p:spPr>
          <a:xfrm>
            <a:off x="3100850" y="1524000"/>
            <a:ext cx="5866800" cy="519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Forces the network to have a redundant representation.</a:t>
            </a:r>
          </a:p>
        </p:txBody>
      </p:sp>
      <p:sp>
        <p:nvSpPr>
          <p:cNvPr id="613" name="Shape 613"/>
          <p:cNvSpPr/>
          <p:nvPr/>
        </p:nvSpPr>
        <p:spPr>
          <a:xfrm>
            <a:off x="3787975" y="2131850"/>
            <a:ext cx="393600" cy="393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4" name="Shape 614"/>
          <p:cNvSpPr/>
          <p:nvPr/>
        </p:nvSpPr>
        <p:spPr>
          <a:xfrm>
            <a:off x="3787975" y="2563450"/>
            <a:ext cx="393600" cy="393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5" name="Shape 615"/>
          <p:cNvSpPr/>
          <p:nvPr/>
        </p:nvSpPr>
        <p:spPr>
          <a:xfrm>
            <a:off x="3787975" y="2995050"/>
            <a:ext cx="393600" cy="393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6" name="Shape 616"/>
          <p:cNvSpPr/>
          <p:nvPr/>
        </p:nvSpPr>
        <p:spPr>
          <a:xfrm>
            <a:off x="3787975" y="3441662"/>
            <a:ext cx="393600" cy="393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7" name="Shape 617"/>
          <p:cNvSpPr/>
          <p:nvPr/>
        </p:nvSpPr>
        <p:spPr>
          <a:xfrm>
            <a:off x="3787975" y="3870087"/>
            <a:ext cx="393600" cy="393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18" name="Shape 618"/>
          <p:cNvCxnSpPr>
            <a:stCxn id="613" idx="6"/>
          </p:cNvCxnSpPr>
          <p:nvPr/>
        </p:nvCxnSpPr>
        <p:spPr>
          <a:xfrm>
            <a:off x="4181575" y="2328650"/>
            <a:ext cx="70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19" name="Shape 619"/>
          <p:cNvCxnSpPr/>
          <p:nvPr/>
        </p:nvCxnSpPr>
        <p:spPr>
          <a:xfrm>
            <a:off x="4218150" y="2760250"/>
            <a:ext cx="7076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20" name="Shape 620"/>
          <p:cNvCxnSpPr/>
          <p:nvPr/>
        </p:nvCxnSpPr>
        <p:spPr>
          <a:xfrm>
            <a:off x="4181575" y="3191850"/>
            <a:ext cx="7076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21" name="Shape 621"/>
          <p:cNvCxnSpPr/>
          <p:nvPr/>
        </p:nvCxnSpPr>
        <p:spPr>
          <a:xfrm>
            <a:off x="4181575" y="3638475"/>
            <a:ext cx="7076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22" name="Shape 622"/>
          <p:cNvCxnSpPr/>
          <p:nvPr/>
        </p:nvCxnSpPr>
        <p:spPr>
          <a:xfrm>
            <a:off x="4181575" y="4066900"/>
            <a:ext cx="7076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23" name="Shape 623"/>
          <p:cNvSpPr txBox="1"/>
          <p:nvPr/>
        </p:nvSpPr>
        <p:spPr>
          <a:xfrm>
            <a:off x="5038900" y="2090875"/>
            <a:ext cx="1321499" cy="28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has an ear</a:t>
            </a:r>
          </a:p>
        </p:txBody>
      </p:sp>
      <p:sp>
        <p:nvSpPr>
          <p:cNvPr id="624" name="Shape 624"/>
          <p:cNvSpPr txBox="1"/>
          <p:nvPr/>
        </p:nvSpPr>
        <p:spPr>
          <a:xfrm>
            <a:off x="5038900" y="2548075"/>
            <a:ext cx="1321499" cy="28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has a tail</a:t>
            </a:r>
          </a:p>
        </p:txBody>
      </p:sp>
      <p:sp>
        <p:nvSpPr>
          <p:cNvPr id="625" name="Shape 625"/>
          <p:cNvSpPr txBox="1"/>
          <p:nvPr/>
        </p:nvSpPr>
        <p:spPr>
          <a:xfrm>
            <a:off x="5038900" y="3005275"/>
            <a:ext cx="1735499" cy="28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is furry</a:t>
            </a:r>
          </a:p>
        </p:txBody>
      </p:sp>
      <p:sp>
        <p:nvSpPr>
          <p:cNvPr id="626" name="Shape 626"/>
          <p:cNvSpPr txBox="1"/>
          <p:nvPr/>
        </p:nvSpPr>
        <p:spPr>
          <a:xfrm>
            <a:off x="5038900" y="3462475"/>
            <a:ext cx="1735499" cy="28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has claws</a:t>
            </a:r>
          </a:p>
        </p:txBody>
      </p:sp>
      <p:sp>
        <p:nvSpPr>
          <p:cNvPr id="627" name="Shape 627"/>
          <p:cNvSpPr txBox="1"/>
          <p:nvPr/>
        </p:nvSpPr>
        <p:spPr>
          <a:xfrm>
            <a:off x="5038900" y="3843475"/>
            <a:ext cx="2191799" cy="28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mischievous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look</a:t>
            </a:r>
          </a:p>
        </p:txBody>
      </p:sp>
      <p:cxnSp>
        <p:nvCxnSpPr>
          <p:cNvPr id="628" name="Shape 628"/>
          <p:cNvCxnSpPr/>
          <p:nvPr/>
        </p:nvCxnSpPr>
        <p:spPr>
          <a:xfrm>
            <a:off x="7329300" y="2325650"/>
            <a:ext cx="949500" cy="5990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29" name="Shape 629"/>
          <p:cNvCxnSpPr/>
          <p:nvPr/>
        </p:nvCxnSpPr>
        <p:spPr>
          <a:xfrm>
            <a:off x="7355725" y="2757290"/>
            <a:ext cx="852600" cy="31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30" name="Shape 630"/>
          <p:cNvCxnSpPr/>
          <p:nvPr/>
        </p:nvCxnSpPr>
        <p:spPr>
          <a:xfrm>
            <a:off x="7311675" y="3188956"/>
            <a:ext cx="826499" cy="794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31" name="Shape 631"/>
          <p:cNvCxnSpPr/>
          <p:nvPr/>
        </p:nvCxnSpPr>
        <p:spPr>
          <a:xfrm flipH="1" rot="10800000">
            <a:off x="7320475" y="3453415"/>
            <a:ext cx="843900" cy="1847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32" name="Shape 632"/>
          <p:cNvCxnSpPr/>
          <p:nvPr/>
        </p:nvCxnSpPr>
        <p:spPr>
          <a:xfrm flipH="1" rot="10800000">
            <a:off x="7320475" y="3673265"/>
            <a:ext cx="861600" cy="39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33" name="Shape 633"/>
          <p:cNvSpPr txBox="1"/>
          <p:nvPr/>
        </p:nvSpPr>
        <p:spPr>
          <a:xfrm>
            <a:off x="8241325" y="2981150"/>
            <a:ext cx="1321499" cy="28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cat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score</a:t>
            </a:r>
          </a:p>
        </p:txBody>
      </p:sp>
      <p:cxnSp>
        <p:nvCxnSpPr>
          <p:cNvPr id="634" name="Shape 634"/>
          <p:cNvCxnSpPr/>
          <p:nvPr/>
        </p:nvCxnSpPr>
        <p:spPr>
          <a:xfrm>
            <a:off x="6619975" y="2328650"/>
            <a:ext cx="7076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35" name="Shape 635"/>
          <p:cNvCxnSpPr/>
          <p:nvPr/>
        </p:nvCxnSpPr>
        <p:spPr>
          <a:xfrm>
            <a:off x="6656550" y="2760250"/>
            <a:ext cx="7076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36" name="Shape 636"/>
          <p:cNvCxnSpPr/>
          <p:nvPr/>
        </p:nvCxnSpPr>
        <p:spPr>
          <a:xfrm>
            <a:off x="6619975" y="3191850"/>
            <a:ext cx="7076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37" name="Shape 637"/>
          <p:cNvCxnSpPr/>
          <p:nvPr/>
        </p:nvCxnSpPr>
        <p:spPr>
          <a:xfrm>
            <a:off x="6619975" y="3638475"/>
            <a:ext cx="7076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38" name="Shape 638"/>
          <p:cNvCxnSpPr/>
          <p:nvPr/>
        </p:nvCxnSpPr>
        <p:spPr>
          <a:xfrm>
            <a:off x="6619975" y="4066900"/>
            <a:ext cx="7076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39" name="Shape 639"/>
          <p:cNvSpPr txBox="1"/>
          <p:nvPr/>
        </p:nvSpPr>
        <p:spPr>
          <a:xfrm>
            <a:off x="6752825" y="2124512"/>
            <a:ext cx="4403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40" name="Shape 640"/>
          <p:cNvSpPr txBox="1"/>
          <p:nvPr/>
        </p:nvSpPr>
        <p:spPr>
          <a:xfrm>
            <a:off x="6781390" y="2952256"/>
            <a:ext cx="4403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41" name="Shape 641"/>
          <p:cNvSpPr txBox="1"/>
          <p:nvPr/>
        </p:nvSpPr>
        <p:spPr>
          <a:xfrm>
            <a:off x="6790200" y="3836474"/>
            <a:ext cx="4403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42" name="Shape 642"/>
          <p:cNvSpPr txBox="1"/>
          <p:nvPr/>
        </p:nvSpPr>
        <p:spPr>
          <a:xfrm>
            <a:off x="370000" y="246650"/>
            <a:ext cx="8659499" cy="75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Waaaait a second…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How could this possibly be a good idea?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648" name="Shape 6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25" y="1529424"/>
            <a:ext cx="2421050" cy="27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Shape 649"/>
          <p:cNvSpPr txBox="1"/>
          <p:nvPr/>
        </p:nvSpPr>
        <p:spPr>
          <a:xfrm>
            <a:off x="3682275" y="1662300"/>
            <a:ext cx="5232599" cy="2396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Another interpretation: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Dropout is training a large ensemble of models (that share parameters).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Each binary mask is one model, gets trained on only ~one datapoint.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650" name="Shape 650"/>
          <p:cNvSpPr txBox="1"/>
          <p:nvPr/>
        </p:nvSpPr>
        <p:spPr>
          <a:xfrm>
            <a:off x="370000" y="246650"/>
            <a:ext cx="8659499" cy="75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Waaaait a second…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How could this possibly be a good idea?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56" name="Shape 656"/>
          <p:cNvSpPr txBox="1"/>
          <p:nvPr/>
        </p:nvSpPr>
        <p:spPr>
          <a:xfrm>
            <a:off x="405225" y="114525"/>
            <a:ext cx="7250099" cy="616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At test time….</a:t>
            </a:r>
          </a:p>
        </p:txBody>
      </p:sp>
      <p:pic>
        <p:nvPicPr>
          <p:cNvPr id="657" name="Shape 6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225" y="1257474"/>
            <a:ext cx="2421050" cy="27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Shape 658"/>
          <p:cNvSpPr txBox="1"/>
          <p:nvPr/>
        </p:nvSpPr>
        <p:spPr>
          <a:xfrm>
            <a:off x="3585375" y="1162825"/>
            <a:ext cx="5188799" cy="30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Ideally</a:t>
            </a:r>
            <a:r>
              <a:rPr lang="en" sz="2400"/>
              <a:t>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want to integrate out all the noise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b="1" lang="en" sz="2400"/>
              <a:t>Monte Carlo approximation: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do many forward passes with different dropout masks, average all predictions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64" name="Shape 664"/>
          <p:cNvSpPr txBox="1"/>
          <p:nvPr/>
        </p:nvSpPr>
        <p:spPr>
          <a:xfrm>
            <a:off x="405225" y="114525"/>
            <a:ext cx="7250099" cy="616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At test time….</a:t>
            </a:r>
          </a:p>
        </p:txBody>
      </p:sp>
      <p:sp>
        <p:nvSpPr>
          <p:cNvPr id="665" name="Shape 665"/>
          <p:cNvSpPr txBox="1"/>
          <p:nvPr/>
        </p:nvSpPr>
        <p:spPr>
          <a:xfrm>
            <a:off x="405225" y="578925"/>
            <a:ext cx="8685899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Can in fact do this with a single forward pass! (approximately)</a:t>
            </a:r>
          </a:p>
        </p:txBody>
      </p:sp>
      <p:sp>
        <p:nvSpPr>
          <p:cNvPr id="666" name="Shape 666"/>
          <p:cNvSpPr/>
          <p:nvPr/>
        </p:nvSpPr>
        <p:spPr>
          <a:xfrm>
            <a:off x="998950" y="2299200"/>
            <a:ext cx="607800" cy="6078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67" name="Shape 667"/>
          <p:cNvCxnSpPr>
            <a:stCxn id="666" idx="0"/>
          </p:cNvCxnSpPr>
          <p:nvPr/>
        </p:nvCxnSpPr>
        <p:spPr>
          <a:xfrm rot="10800000">
            <a:off x="1302850" y="1620900"/>
            <a:ext cx="0" cy="67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68" name="Shape 668"/>
          <p:cNvSpPr/>
          <p:nvPr/>
        </p:nvSpPr>
        <p:spPr>
          <a:xfrm>
            <a:off x="513550" y="3482275"/>
            <a:ext cx="607800" cy="6078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9" name="Shape 669"/>
          <p:cNvSpPr/>
          <p:nvPr/>
        </p:nvSpPr>
        <p:spPr>
          <a:xfrm>
            <a:off x="1497550" y="3482275"/>
            <a:ext cx="607800" cy="6078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70" name="Shape 670"/>
          <p:cNvCxnSpPr>
            <a:stCxn id="668" idx="7"/>
            <a:endCxn id="666" idx="4"/>
          </p:cNvCxnSpPr>
          <p:nvPr/>
        </p:nvCxnSpPr>
        <p:spPr>
          <a:xfrm flipH="1" rot="10800000">
            <a:off x="1032339" y="2907085"/>
            <a:ext cx="270600" cy="66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71" name="Shape 671"/>
          <p:cNvCxnSpPr>
            <a:stCxn id="669" idx="0"/>
            <a:endCxn id="666" idx="4"/>
          </p:cNvCxnSpPr>
          <p:nvPr/>
        </p:nvCxnSpPr>
        <p:spPr>
          <a:xfrm rot="10800000">
            <a:off x="1302850" y="2906875"/>
            <a:ext cx="498600" cy="57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72" name="Shape 672"/>
          <p:cNvSpPr txBox="1"/>
          <p:nvPr/>
        </p:nvSpPr>
        <p:spPr>
          <a:xfrm>
            <a:off x="2323000" y="1013925"/>
            <a:ext cx="6592499" cy="17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Leave all input neurons turned on (no dropout).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673" name="Shape 673"/>
          <p:cNvSpPr txBox="1"/>
          <p:nvPr/>
        </p:nvSpPr>
        <p:spPr>
          <a:xfrm>
            <a:off x="3728475" y="2247425"/>
            <a:ext cx="4418700" cy="126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(this can be shown to be an approximation to evaluating the whole ensemble)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79" name="Shape 679"/>
          <p:cNvSpPr txBox="1"/>
          <p:nvPr/>
        </p:nvSpPr>
        <p:spPr>
          <a:xfrm>
            <a:off x="405225" y="114525"/>
            <a:ext cx="7250099" cy="616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At test time….</a:t>
            </a:r>
          </a:p>
        </p:txBody>
      </p:sp>
      <p:sp>
        <p:nvSpPr>
          <p:cNvPr id="680" name="Shape 680"/>
          <p:cNvSpPr txBox="1"/>
          <p:nvPr/>
        </p:nvSpPr>
        <p:spPr>
          <a:xfrm>
            <a:off x="405225" y="578925"/>
            <a:ext cx="8685899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Can in fact do this with a single forward pass! (approximately)</a:t>
            </a:r>
          </a:p>
        </p:txBody>
      </p:sp>
      <p:sp>
        <p:nvSpPr>
          <p:cNvPr id="681" name="Shape 681"/>
          <p:cNvSpPr/>
          <p:nvPr/>
        </p:nvSpPr>
        <p:spPr>
          <a:xfrm>
            <a:off x="998950" y="2299200"/>
            <a:ext cx="607800" cy="6078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82" name="Shape 682"/>
          <p:cNvCxnSpPr>
            <a:stCxn id="681" idx="0"/>
          </p:cNvCxnSpPr>
          <p:nvPr/>
        </p:nvCxnSpPr>
        <p:spPr>
          <a:xfrm rot="10800000">
            <a:off x="1302850" y="1620900"/>
            <a:ext cx="0" cy="67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83" name="Shape 683"/>
          <p:cNvSpPr/>
          <p:nvPr/>
        </p:nvSpPr>
        <p:spPr>
          <a:xfrm>
            <a:off x="513550" y="3482275"/>
            <a:ext cx="607800" cy="6078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4" name="Shape 684"/>
          <p:cNvSpPr/>
          <p:nvPr/>
        </p:nvSpPr>
        <p:spPr>
          <a:xfrm>
            <a:off x="1497550" y="3482275"/>
            <a:ext cx="607800" cy="6078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85" name="Shape 685"/>
          <p:cNvCxnSpPr>
            <a:stCxn id="683" idx="7"/>
            <a:endCxn id="681" idx="4"/>
          </p:cNvCxnSpPr>
          <p:nvPr/>
        </p:nvCxnSpPr>
        <p:spPr>
          <a:xfrm flipH="1" rot="10800000">
            <a:off x="1032339" y="2907085"/>
            <a:ext cx="270600" cy="66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86" name="Shape 686"/>
          <p:cNvCxnSpPr>
            <a:stCxn id="684" idx="0"/>
            <a:endCxn id="681" idx="4"/>
          </p:cNvCxnSpPr>
          <p:nvPr/>
        </p:nvCxnSpPr>
        <p:spPr>
          <a:xfrm rot="10800000">
            <a:off x="1302850" y="2906875"/>
            <a:ext cx="498600" cy="57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87" name="Shape 687"/>
          <p:cNvSpPr txBox="1"/>
          <p:nvPr/>
        </p:nvSpPr>
        <p:spPr>
          <a:xfrm>
            <a:off x="2323000" y="1013925"/>
            <a:ext cx="6592499" cy="17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Leave all input neurons turned on (no dropout).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688" name="Shape 688"/>
          <p:cNvSpPr txBox="1"/>
          <p:nvPr/>
        </p:nvSpPr>
        <p:spPr>
          <a:xfrm>
            <a:off x="2678000" y="1922925"/>
            <a:ext cx="6192900" cy="1902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Q: Suppose that with all inputs present at test time the output of this neuron is x.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What would its output be during training time, in expectation? (e.g. if p = 0.5)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94" name="Shape 694"/>
          <p:cNvSpPr txBox="1"/>
          <p:nvPr/>
        </p:nvSpPr>
        <p:spPr>
          <a:xfrm>
            <a:off x="405225" y="114525"/>
            <a:ext cx="7250099" cy="616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At test time….</a:t>
            </a:r>
          </a:p>
        </p:txBody>
      </p:sp>
      <p:sp>
        <p:nvSpPr>
          <p:cNvPr id="695" name="Shape 695"/>
          <p:cNvSpPr txBox="1"/>
          <p:nvPr/>
        </p:nvSpPr>
        <p:spPr>
          <a:xfrm>
            <a:off x="405225" y="578925"/>
            <a:ext cx="8685899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Can in fact do this with a single forward pass! (approximately)</a:t>
            </a:r>
          </a:p>
        </p:txBody>
      </p:sp>
      <p:sp>
        <p:nvSpPr>
          <p:cNvPr id="696" name="Shape 696"/>
          <p:cNvSpPr/>
          <p:nvPr/>
        </p:nvSpPr>
        <p:spPr>
          <a:xfrm>
            <a:off x="998950" y="2299200"/>
            <a:ext cx="607800" cy="6078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97" name="Shape 697"/>
          <p:cNvCxnSpPr>
            <a:stCxn id="696" idx="0"/>
          </p:cNvCxnSpPr>
          <p:nvPr/>
        </p:nvCxnSpPr>
        <p:spPr>
          <a:xfrm rot="10800000">
            <a:off x="1302850" y="1620900"/>
            <a:ext cx="0" cy="67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98" name="Shape 698"/>
          <p:cNvSpPr/>
          <p:nvPr/>
        </p:nvSpPr>
        <p:spPr>
          <a:xfrm>
            <a:off x="513550" y="3482275"/>
            <a:ext cx="607800" cy="6078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</a:t>
            </a:r>
          </a:p>
        </p:txBody>
      </p:sp>
      <p:sp>
        <p:nvSpPr>
          <p:cNvPr id="699" name="Shape 699"/>
          <p:cNvSpPr/>
          <p:nvPr/>
        </p:nvSpPr>
        <p:spPr>
          <a:xfrm>
            <a:off x="1497550" y="3482275"/>
            <a:ext cx="607800" cy="6078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y</a:t>
            </a:r>
          </a:p>
        </p:txBody>
      </p:sp>
      <p:cxnSp>
        <p:nvCxnSpPr>
          <p:cNvPr id="700" name="Shape 700"/>
          <p:cNvCxnSpPr>
            <a:stCxn id="698" idx="7"/>
            <a:endCxn id="696" idx="4"/>
          </p:cNvCxnSpPr>
          <p:nvPr/>
        </p:nvCxnSpPr>
        <p:spPr>
          <a:xfrm flipH="1" rot="10800000">
            <a:off x="1032339" y="2907085"/>
            <a:ext cx="270600" cy="66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01" name="Shape 701"/>
          <p:cNvCxnSpPr>
            <a:stCxn id="699" idx="0"/>
            <a:endCxn id="696" idx="4"/>
          </p:cNvCxnSpPr>
          <p:nvPr/>
        </p:nvCxnSpPr>
        <p:spPr>
          <a:xfrm rot="10800000">
            <a:off x="1302850" y="2906875"/>
            <a:ext cx="498600" cy="57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02" name="Shape 702"/>
          <p:cNvSpPr txBox="1"/>
          <p:nvPr/>
        </p:nvSpPr>
        <p:spPr>
          <a:xfrm>
            <a:off x="2323000" y="1013925"/>
            <a:ext cx="6592499" cy="17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Leave all input neurons turned on (no dropout).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703" name="Shape 703"/>
          <p:cNvSpPr txBox="1"/>
          <p:nvPr/>
        </p:nvSpPr>
        <p:spPr>
          <a:xfrm>
            <a:off x="2739675" y="1535900"/>
            <a:ext cx="5999099" cy="27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during test: </a:t>
            </a:r>
            <a:r>
              <a:rPr b="1" lang="en" sz="2400">
                <a:solidFill>
                  <a:srgbClr val="0000FF"/>
                </a:solidFill>
              </a:rPr>
              <a:t>a = w0*x + w1*y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during train: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E[a] = ¼ * (w0*0 + w1*0</a:t>
            </a:r>
          </a:p>
          <a:p>
            <a:pPr indent="0" lvl="0" marL="137160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  w0*0 + w1*y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			  w0*x + w1*0</a:t>
            </a:r>
          </a:p>
          <a:p>
            <a:pPr indent="0" lvl="0" marL="137160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  w0*x + w1*y)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       = ¼ * (2 w0*x + 2 w1*y)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	  = </a:t>
            </a:r>
            <a:r>
              <a:rPr b="1" lang="en" sz="2400">
                <a:solidFill>
                  <a:srgbClr val="0000FF"/>
                </a:solidFill>
              </a:rPr>
              <a:t>½ *</a:t>
            </a:r>
            <a:r>
              <a:rPr lang="en" sz="2400">
                <a:solidFill>
                  <a:srgbClr val="0000FF"/>
                </a:solidFill>
              </a:rPr>
              <a:t> </a:t>
            </a:r>
            <a:r>
              <a:rPr b="1" lang="en" sz="2400">
                <a:solidFill>
                  <a:srgbClr val="0000FF"/>
                </a:solidFill>
              </a:rPr>
              <a:t>(w0*x + w1*y)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704" name="Shape 704"/>
          <p:cNvSpPr txBox="1"/>
          <p:nvPr/>
        </p:nvSpPr>
        <p:spPr>
          <a:xfrm>
            <a:off x="1400675" y="1867550"/>
            <a:ext cx="4007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</a:t>
            </a:r>
          </a:p>
        </p:txBody>
      </p:sp>
      <p:sp>
        <p:nvSpPr>
          <p:cNvPr id="705" name="Shape 705"/>
          <p:cNvSpPr txBox="1"/>
          <p:nvPr/>
        </p:nvSpPr>
        <p:spPr>
          <a:xfrm>
            <a:off x="734250" y="3048000"/>
            <a:ext cx="50742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w0</a:t>
            </a:r>
          </a:p>
        </p:txBody>
      </p:sp>
      <p:sp>
        <p:nvSpPr>
          <p:cNvPr id="706" name="Shape 706"/>
          <p:cNvSpPr txBox="1"/>
          <p:nvPr/>
        </p:nvSpPr>
        <p:spPr>
          <a:xfrm>
            <a:off x="1649050" y="3023025"/>
            <a:ext cx="50742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w1</a:t>
            </a:r>
          </a:p>
        </p:txBody>
      </p:sp>
      <p:sp>
        <p:nvSpPr>
          <p:cNvPr id="707" name="Shape 707"/>
          <p:cNvSpPr/>
          <p:nvPr/>
        </p:nvSpPr>
        <p:spPr>
          <a:xfrm>
            <a:off x="6430750" y="1911600"/>
            <a:ext cx="1282625" cy="2466600"/>
          </a:xfrm>
          <a:custGeom>
            <a:pathLst>
              <a:path extrusionOk="0" h="98664" w="51305">
                <a:moveTo>
                  <a:pt x="16561" y="0"/>
                </a:moveTo>
                <a:cubicBezTo>
                  <a:pt x="22316" y="9337"/>
                  <a:pt x="53854" y="39583"/>
                  <a:pt x="51094" y="56027"/>
                </a:cubicBezTo>
                <a:cubicBezTo>
                  <a:pt x="48333" y="72471"/>
                  <a:pt x="8515" y="91557"/>
                  <a:pt x="0" y="9866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triangle"/>
          </a:ln>
        </p:spPr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13" name="Shape 713"/>
          <p:cNvSpPr txBox="1"/>
          <p:nvPr/>
        </p:nvSpPr>
        <p:spPr>
          <a:xfrm>
            <a:off x="405225" y="114525"/>
            <a:ext cx="7250099" cy="616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At test time….</a:t>
            </a:r>
          </a:p>
        </p:txBody>
      </p:sp>
      <p:sp>
        <p:nvSpPr>
          <p:cNvPr id="714" name="Shape 714"/>
          <p:cNvSpPr txBox="1"/>
          <p:nvPr/>
        </p:nvSpPr>
        <p:spPr>
          <a:xfrm>
            <a:off x="405225" y="578925"/>
            <a:ext cx="8685899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Can in fact do this with a single forward pass! (approximately)</a:t>
            </a:r>
          </a:p>
        </p:txBody>
      </p:sp>
      <p:sp>
        <p:nvSpPr>
          <p:cNvPr id="715" name="Shape 715"/>
          <p:cNvSpPr/>
          <p:nvPr/>
        </p:nvSpPr>
        <p:spPr>
          <a:xfrm>
            <a:off x="998950" y="2299200"/>
            <a:ext cx="607800" cy="6078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716" name="Shape 716"/>
          <p:cNvCxnSpPr>
            <a:stCxn id="715" idx="0"/>
          </p:cNvCxnSpPr>
          <p:nvPr/>
        </p:nvCxnSpPr>
        <p:spPr>
          <a:xfrm rot="10800000">
            <a:off x="1302850" y="1620900"/>
            <a:ext cx="0" cy="67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17" name="Shape 717"/>
          <p:cNvSpPr/>
          <p:nvPr/>
        </p:nvSpPr>
        <p:spPr>
          <a:xfrm>
            <a:off x="513550" y="3482275"/>
            <a:ext cx="607800" cy="6078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</a:t>
            </a:r>
          </a:p>
        </p:txBody>
      </p:sp>
      <p:sp>
        <p:nvSpPr>
          <p:cNvPr id="718" name="Shape 718"/>
          <p:cNvSpPr/>
          <p:nvPr/>
        </p:nvSpPr>
        <p:spPr>
          <a:xfrm>
            <a:off x="1497550" y="3482275"/>
            <a:ext cx="607800" cy="6078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</a:t>
            </a:r>
          </a:p>
        </p:txBody>
      </p:sp>
      <p:cxnSp>
        <p:nvCxnSpPr>
          <p:cNvPr id="719" name="Shape 719"/>
          <p:cNvCxnSpPr>
            <a:stCxn id="717" idx="7"/>
            <a:endCxn id="715" idx="4"/>
          </p:cNvCxnSpPr>
          <p:nvPr/>
        </p:nvCxnSpPr>
        <p:spPr>
          <a:xfrm flipH="1" rot="10800000">
            <a:off x="1032339" y="2907085"/>
            <a:ext cx="270600" cy="66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20" name="Shape 720"/>
          <p:cNvCxnSpPr>
            <a:stCxn id="718" idx="0"/>
            <a:endCxn id="715" idx="4"/>
          </p:cNvCxnSpPr>
          <p:nvPr/>
        </p:nvCxnSpPr>
        <p:spPr>
          <a:xfrm rot="10800000">
            <a:off x="1302850" y="2906875"/>
            <a:ext cx="498600" cy="57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21" name="Shape 721"/>
          <p:cNvSpPr txBox="1"/>
          <p:nvPr/>
        </p:nvSpPr>
        <p:spPr>
          <a:xfrm>
            <a:off x="2323000" y="1013925"/>
            <a:ext cx="6592499" cy="17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Leave all input neurons turned on (no dropout).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722" name="Shape 722"/>
          <p:cNvSpPr txBox="1"/>
          <p:nvPr/>
        </p:nvSpPr>
        <p:spPr>
          <a:xfrm>
            <a:off x="2739675" y="1535900"/>
            <a:ext cx="5999099" cy="27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during test: </a:t>
            </a:r>
            <a:r>
              <a:rPr b="1" lang="en" sz="2400">
                <a:solidFill>
                  <a:srgbClr val="0000FF"/>
                </a:solidFill>
              </a:rPr>
              <a:t>a = w0*x + w1*y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during train: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E[a] = ¼ * (w0*0 + w1*0</a:t>
            </a:r>
          </a:p>
          <a:p>
            <a:pPr indent="0" lvl="0" marL="137160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  w0*0 + w1*y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			  w0*x + w1*0</a:t>
            </a:r>
          </a:p>
          <a:p>
            <a:pPr indent="0" lvl="0" marL="137160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  w0*x + w1*y)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       = ¼ * (2 w0*x + 2 w1*y)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	  = </a:t>
            </a:r>
            <a:r>
              <a:rPr b="1" lang="en" sz="2400">
                <a:solidFill>
                  <a:srgbClr val="0000FF"/>
                </a:solidFill>
              </a:rPr>
              <a:t>½ * (w0*x + w1*y)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723" name="Shape 723"/>
          <p:cNvSpPr txBox="1"/>
          <p:nvPr/>
        </p:nvSpPr>
        <p:spPr>
          <a:xfrm>
            <a:off x="1400675" y="1867550"/>
            <a:ext cx="4007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</a:t>
            </a:r>
          </a:p>
        </p:txBody>
      </p:sp>
      <p:cxnSp>
        <p:nvCxnSpPr>
          <p:cNvPr id="724" name="Shape 724"/>
          <p:cNvCxnSpPr/>
          <p:nvPr/>
        </p:nvCxnSpPr>
        <p:spPr>
          <a:xfrm flipH="1">
            <a:off x="6483624" y="3494200"/>
            <a:ext cx="892800" cy="866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25" name="Shape 725"/>
          <p:cNvSpPr txBox="1"/>
          <p:nvPr/>
        </p:nvSpPr>
        <p:spPr>
          <a:xfrm>
            <a:off x="6782675" y="1589625"/>
            <a:ext cx="2466600" cy="12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With p=0.5, using all inputs in the forward pass would inflate the activations by 2x from what the network was “used to” during training!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=&gt; Have to compensate by scaling the activations back down by ½ 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734250" y="3048000"/>
            <a:ext cx="50742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w0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1649050" y="3023025"/>
            <a:ext cx="50742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4" y="109299"/>
            <a:ext cx="5969450" cy="446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3712" y="117650"/>
            <a:ext cx="6296025" cy="19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90" name="Shape 90"/>
          <p:cNvSpPr txBox="1"/>
          <p:nvPr/>
        </p:nvSpPr>
        <p:spPr>
          <a:xfrm>
            <a:off x="6674325" y="351850"/>
            <a:ext cx="2595599" cy="30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“Xavier initialization”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[Glorot et al., 2010]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91" name="Shape 91"/>
          <p:cNvSpPr txBox="1"/>
          <p:nvPr/>
        </p:nvSpPr>
        <p:spPr>
          <a:xfrm>
            <a:off x="6160050" y="1539175"/>
            <a:ext cx="2957699" cy="28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Reasonable initialization.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(Mathematical derivation assumes linear activations)</a:t>
            </a:r>
          </a:p>
        </p:txBody>
      </p:sp>
      <p:sp>
        <p:nvSpPr>
          <p:cNvPr id="92" name="Shape 92"/>
          <p:cNvSpPr txBox="1"/>
          <p:nvPr/>
        </p:nvSpPr>
        <p:spPr>
          <a:xfrm>
            <a:off x="6674325" y="3292525"/>
            <a:ext cx="2251200" cy="852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Weight Initialization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33" name="Shape 733"/>
          <p:cNvSpPr txBox="1"/>
          <p:nvPr/>
        </p:nvSpPr>
        <p:spPr>
          <a:xfrm>
            <a:off x="201075" y="210650"/>
            <a:ext cx="8894999" cy="765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We can do something approximate analytically</a:t>
            </a:r>
          </a:p>
        </p:txBody>
      </p:sp>
      <p:pic>
        <p:nvPicPr>
          <p:cNvPr id="734" name="Shape 7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137" y="1034925"/>
            <a:ext cx="8220724" cy="13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Shape 735"/>
          <p:cNvSpPr txBox="1"/>
          <p:nvPr/>
        </p:nvSpPr>
        <p:spPr>
          <a:xfrm>
            <a:off x="270150" y="2623525"/>
            <a:ext cx="8088599" cy="15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At test time all neurons are active always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=&gt; We must scale the activations so that for each neuron: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u="sng"/>
              <a:t>output at test time</a:t>
            </a:r>
            <a:r>
              <a:rPr lang="en" sz="2400"/>
              <a:t> = </a:t>
            </a:r>
            <a:r>
              <a:rPr lang="en" sz="2400" u="sng"/>
              <a:t>expected output at training time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741" name="Shape 7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448" y="95250"/>
            <a:ext cx="5588599" cy="4274125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Shape 742"/>
          <p:cNvSpPr txBox="1"/>
          <p:nvPr/>
        </p:nvSpPr>
        <p:spPr>
          <a:xfrm>
            <a:off x="5820250" y="32600"/>
            <a:ext cx="33909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Dropout Summary</a:t>
            </a:r>
          </a:p>
        </p:txBody>
      </p:sp>
      <p:sp>
        <p:nvSpPr>
          <p:cNvPr id="743" name="Shape 743"/>
          <p:cNvSpPr/>
          <p:nvPr/>
        </p:nvSpPr>
        <p:spPr>
          <a:xfrm>
            <a:off x="277675" y="1693950"/>
            <a:ext cx="5658599" cy="39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4" name="Shape 744"/>
          <p:cNvSpPr/>
          <p:nvPr/>
        </p:nvSpPr>
        <p:spPr>
          <a:xfrm>
            <a:off x="277675" y="2223499"/>
            <a:ext cx="5658599" cy="3575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5" name="Shape 745"/>
          <p:cNvSpPr txBox="1"/>
          <p:nvPr/>
        </p:nvSpPr>
        <p:spPr>
          <a:xfrm>
            <a:off x="6040125" y="1835400"/>
            <a:ext cx="3127200" cy="625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drop in forward pass</a:t>
            </a:r>
          </a:p>
        </p:txBody>
      </p:sp>
      <p:sp>
        <p:nvSpPr>
          <p:cNvPr id="746" name="Shape 746"/>
          <p:cNvSpPr/>
          <p:nvPr/>
        </p:nvSpPr>
        <p:spPr>
          <a:xfrm>
            <a:off x="3144900" y="3706100"/>
            <a:ext cx="2791499" cy="48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7" name="Shape 747"/>
          <p:cNvSpPr txBox="1"/>
          <p:nvPr/>
        </p:nvSpPr>
        <p:spPr>
          <a:xfrm>
            <a:off x="6050200" y="3661100"/>
            <a:ext cx="3127200" cy="625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scale at test time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53" name="Shape 753"/>
          <p:cNvSpPr txBox="1"/>
          <p:nvPr/>
        </p:nvSpPr>
        <p:spPr>
          <a:xfrm>
            <a:off x="335125" y="48275"/>
            <a:ext cx="8626800" cy="5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More common: “Inverted dropout”</a:t>
            </a:r>
          </a:p>
        </p:txBody>
      </p:sp>
      <p:pic>
        <p:nvPicPr>
          <p:cNvPr id="754" name="Shape 7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750" y="728037"/>
            <a:ext cx="5539149" cy="3687424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Shape 755"/>
          <p:cNvSpPr/>
          <p:nvPr/>
        </p:nvSpPr>
        <p:spPr>
          <a:xfrm>
            <a:off x="563800" y="1658975"/>
            <a:ext cx="5539200" cy="39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6" name="Shape 756"/>
          <p:cNvSpPr/>
          <p:nvPr/>
        </p:nvSpPr>
        <p:spPr>
          <a:xfrm>
            <a:off x="563796" y="2221275"/>
            <a:ext cx="5539200" cy="3509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757" name="Shape 757"/>
          <p:cNvCxnSpPr/>
          <p:nvPr/>
        </p:nvCxnSpPr>
        <p:spPr>
          <a:xfrm flipH="1">
            <a:off x="3437500" y="3351200"/>
            <a:ext cx="2010599" cy="402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58" name="Shape 758"/>
          <p:cNvSpPr txBox="1"/>
          <p:nvPr/>
        </p:nvSpPr>
        <p:spPr>
          <a:xfrm>
            <a:off x="5601300" y="3073525"/>
            <a:ext cx="3437099" cy="5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test time is unchanged!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hape 763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64" name="Shape 764"/>
          <p:cNvSpPr txBox="1"/>
          <p:nvPr/>
        </p:nvSpPr>
        <p:spPr>
          <a:xfrm>
            <a:off x="1673750" y="1647325"/>
            <a:ext cx="6739200" cy="1400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&lt;fun story time&gt;</a:t>
            </a:r>
          </a:p>
          <a:p>
            <a:pPr lvl="0">
              <a:spcBef>
                <a:spcPts val="0"/>
              </a:spcBef>
              <a:buNone/>
            </a:pPr>
            <a:r>
              <a:rPr i="1" lang="en" sz="3000"/>
              <a:t>(Deep Learning Summer School 2012)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770" name="Shape 7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4750" y="81950"/>
            <a:ext cx="2419899" cy="44171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771" name="Shape 7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1126" y="81950"/>
            <a:ext cx="2526782" cy="44171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772" name="Shape 772"/>
          <p:cNvSpPr txBox="1"/>
          <p:nvPr/>
        </p:nvSpPr>
        <p:spPr>
          <a:xfrm>
            <a:off x="47975" y="47975"/>
            <a:ext cx="3980099" cy="25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Gradient Checking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(see class notes...)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rPr lang="en" sz="1800"/>
              <a:t>fun guaranteed.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78" name="Shape 778"/>
          <p:cNvSpPr txBox="1"/>
          <p:nvPr/>
        </p:nvSpPr>
        <p:spPr>
          <a:xfrm>
            <a:off x="170825" y="-417700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Convolutional Neural Networks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79" name="Shape 7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862" y="1703675"/>
            <a:ext cx="7229475" cy="19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Shape 780"/>
          <p:cNvSpPr txBox="1"/>
          <p:nvPr/>
        </p:nvSpPr>
        <p:spPr>
          <a:xfrm>
            <a:off x="6654125" y="4210825"/>
            <a:ext cx="2389500" cy="321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/>
              <a:t>[LeNet-5, LeCun 1980]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86" name="Shape 786"/>
          <p:cNvSpPr txBox="1"/>
          <p:nvPr/>
        </p:nvSpPr>
        <p:spPr>
          <a:xfrm>
            <a:off x="170000" y="89475"/>
            <a:ext cx="3573300" cy="590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 bit of history: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rPr b="1" lang="en" sz="3000"/>
              <a:t>Hubel &amp; Wiesel</a:t>
            </a:r>
            <a:r>
              <a:rPr lang="en" sz="300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1959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RECEPTIVE FIELDS OF SINGLE NEURONES IN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THE CAT'S STRIATE CORTEX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1962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RECEPTIVE FIELDS, BINOCULAR INTERACTION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AND FUNCTIONAL ARCHITECTURE IN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THE CAT'S VISUAL CORTEX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1968...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  <p:cxnSp>
        <p:nvCxnSpPr>
          <p:cNvPr id="787" name="Shape 787"/>
          <p:cNvCxnSpPr/>
          <p:nvPr/>
        </p:nvCxnSpPr>
        <p:spPr>
          <a:xfrm>
            <a:off x="3661250" y="0"/>
            <a:ext cx="0" cy="4617599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788" name="Shape 7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7275" y="89475"/>
            <a:ext cx="2887025" cy="191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Shape 7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6175" y="2125449"/>
            <a:ext cx="4528899" cy="241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95" name="Shape 795"/>
          <p:cNvSpPr txBox="1"/>
          <p:nvPr/>
        </p:nvSpPr>
        <p:spPr>
          <a:xfrm>
            <a:off x="695925" y="1753075"/>
            <a:ext cx="8641799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Video time </a:t>
            </a:r>
            <a:r>
              <a:rPr lang="en" sz="3000" u="sng">
                <a:solidFill>
                  <a:schemeClr val="hlink"/>
                </a:solidFill>
                <a:hlinkClick r:id="rId3"/>
              </a:rPr>
              <a:t>https://youtu.be/8VdFf3egwfg?t=1m10s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01" name="Shape 801"/>
          <p:cNvSpPr txBox="1"/>
          <p:nvPr/>
        </p:nvSpPr>
        <p:spPr>
          <a:xfrm>
            <a:off x="170000" y="89475"/>
            <a:ext cx="3573300" cy="590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 bit of history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  <p:sp>
        <p:nvSpPr>
          <p:cNvPr id="802" name="Shape 802"/>
          <p:cNvSpPr txBox="1"/>
          <p:nvPr/>
        </p:nvSpPr>
        <p:spPr>
          <a:xfrm>
            <a:off x="0" y="965400"/>
            <a:ext cx="9234899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Topographical mapping in the cortex: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nearby cells in cortex represented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nearby regions in the visual field</a:t>
            </a:r>
          </a:p>
        </p:txBody>
      </p:sp>
      <p:pic>
        <p:nvPicPr>
          <p:cNvPr id="803" name="Shape 8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0900" y="307225"/>
            <a:ext cx="3135425" cy="40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Shape 80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809" name="Shape 8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3100" y="1492575"/>
            <a:ext cx="5916450" cy="1960549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Shape 810"/>
          <p:cNvSpPr txBox="1"/>
          <p:nvPr/>
        </p:nvSpPr>
        <p:spPr>
          <a:xfrm>
            <a:off x="170000" y="89475"/>
            <a:ext cx="7934399" cy="590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Hierarchical organization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8" name="Shape 98"/>
          <p:cNvSpPr txBox="1"/>
          <p:nvPr/>
        </p:nvSpPr>
        <p:spPr>
          <a:xfrm>
            <a:off x="181250" y="77725"/>
            <a:ext cx="8333400" cy="66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Batch Normalization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6165825" y="77725"/>
            <a:ext cx="2887200" cy="500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[Ioffe and Szegedy, 2015]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325" y="1422012"/>
            <a:ext cx="2876550" cy="942975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01" name="Shape 101"/>
          <p:cNvSpPr txBox="1"/>
          <p:nvPr/>
        </p:nvSpPr>
        <p:spPr>
          <a:xfrm>
            <a:off x="282325" y="2454687"/>
            <a:ext cx="7031099" cy="500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And then allow the network to squash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the range if it wants to:</a:t>
            </a:r>
          </a:p>
        </p:txBody>
      </p:sp>
      <p:pic>
        <p:nvPicPr>
          <p:cNvPr id="102" name="Shape 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312" y="3314550"/>
            <a:ext cx="3038475" cy="552450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03" name="Shape 103"/>
          <p:cNvSpPr txBox="1"/>
          <p:nvPr/>
        </p:nvSpPr>
        <p:spPr>
          <a:xfrm>
            <a:off x="206125" y="917962"/>
            <a:ext cx="7031099" cy="500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Normalize:</a:t>
            </a:r>
          </a:p>
        </p:txBody>
      </p:sp>
      <p:sp>
        <p:nvSpPr>
          <p:cNvPr id="104" name="Shape 104"/>
          <p:cNvSpPr txBox="1"/>
          <p:nvPr/>
        </p:nvSpPr>
        <p:spPr>
          <a:xfrm>
            <a:off x="4468500" y="869175"/>
            <a:ext cx="4736999" cy="3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>
                <a:solidFill>
                  <a:srgbClr val="38761D"/>
                </a:solidFill>
              </a:rPr>
              <a:t>Improves gradient flow through the network</a:t>
            </a:r>
          </a:p>
          <a:p>
            <a:pPr indent="-381000" lvl="0" marL="4572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>
                <a:solidFill>
                  <a:srgbClr val="38761D"/>
                </a:solidFill>
              </a:rPr>
              <a:t>Allows higher learning rates</a:t>
            </a:r>
          </a:p>
          <a:p>
            <a:pPr indent="-381000" lvl="0" marL="4572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>
                <a:solidFill>
                  <a:srgbClr val="38761D"/>
                </a:solidFill>
              </a:rPr>
              <a:t>Reduces the strong dependence on initialization</a:t>
            </a:r>
          </a:p>
          <a:p>
            <a:pPr indent="-381000" lvl="0" marL="4572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>
                <a:solidFill>
                  <a:srgbClr val="38761D"/>
                </a:solidFill>
              </a:rPr>
              <a:t>Acts as a form of regularization in a funny way, and slightly reduces the need for dropout, maybe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hape 81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16" name="Shape 816"/>
          <p:cNvSpPr txBox="1"/>
          <p:nvPr/>
        </p:nvSpPr>
        <p:spPr>
          <a:xfrm>
            <a:off x="170000" y="89475"/>
            <a:ext cx="4693499" cy="590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 bit of history: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rPr b="1" lang="en" sz="3000"/>
              <a:t>Neurocognitron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3000"/>
              <a:t>[Fukushima 1980]</a:t>
            </a:r>
          </a:p>
        </p:txBody>
      </p:sp>
      <p:pic>
        <p:nvPicPr>
          <p:cNvPr id="817" name="Shape 8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5625" y="679875"/>
            <a:ext cx="3824444" cy="235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Shape 8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9250" y="3032025"/>
            <a:ext cx="5544100" cy="151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Shape 8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000" y="2365550"/>
            <a:ext cx="2966899" cy="2097149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Shape 820"/>
          <p:cNvSpPr txBox="1"/>
          <p:nvPr/>
        </p:nvSpPr>
        <p:spPr>
          <a:xfrm>
            <a:off x="4973025" y="-62925"/>
            <a:ext cx="4253100" cy="2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“sandwich” architecture</a:t>
            </a:r>
            <a:r>
              <a:rPr lang="en">
                <a:solidFill>
                  <a:srgbClr val="0000FF"/>
                </a:solidFill>
              </a:rPr>
              <a:t> (</a:t>
            </a:r>
            <a:r>
              <a:rPr lang="en">
                <a:solidFill>
                  <a:srgbClr val="FF0000"/>
                </a:solidFill>
              </a:rPr>
              <a:t>S</a:t>
            </a:r>
            <a:r>
              <a:rPr lang="en">
                <a:solidFill>
                  <a:srgbClr val="0000FF"/>
                </a:solidFill>
              </a:rPr>
              <a:t>C</a:t>
            </a:r>
            <a:r>
              <a:rPr lang="en">
                <a:solidFill>
                  <a:srgbClr val="FF0000"/>
                </a:solidFill>
              </a:rPr>
              <a:t>S</a:t>
            </a:r>
            <a:r>
              <a:rPr lang="en">
                <a:solidFill>
                  <a:srgbClr val="0000FF"/>
                </a:solidFill>
              </a:rPr>
              <a:t>C</a:t>
            </a:r>
            <a:r>
              <a:rPr lang="en">
                <a:solidFill>
                  <a:srgbClr val="FF0000"/>
                </a:solidFill>
              </a:rPr>
              <a:t>S</a:t>
            </a:r>
            <a:r>
              <a:rPr lang="en">
                <a:solidFill>
                  <a:srgbClr val="0000FF"/>
                </a:solidFill>
              </a:rPr>
              <a:t>C…)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simple cells: modifiable parameters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</a:rPr>
              <a:t>complex cells: perform pooling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Shape 82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26" name="Shape 826"/>
          <p:cNvSpPr txBox="1"/>
          <p:nvPr/>
        </p:nvSpPr>
        <p:spPr>
          <a:xfrm>
            <a:off x="170000" y="89475"/>
            <a:ext cx="4693499" cy="590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 bit of history: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400"/>
              <a:t>Gradient-based learning applied to document recognition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2400"/>
              <a:t>[LeCun, Bottou, Bengio, Haffner 1998]</a:t>
            </a:r>
          </a:p>
        </p:txBody>
      </p:sp>
      <p:pic>
        <p:nvPicPr>
          <p:cNvPr id="827" name="Shape 8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424" y="2718875"/>
            <a:ext cx="4270175" cy="1175850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Shape 828"/>
          <p:cNvSpPr txBox="1"/>
          <p:nvPr/>
        </p:nvSpPr>
        <p:spPr>
          <a:xfrm>
            <a:off x="1737150" y="4067775"/>
            <a:ext cx="874199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LeNet-5</a:t>
            </a:r>
          </a:p>
        </p:txBody>
      </p:sp>
      <p:pic>
        <p:nvPicPr>
          <p:cNvPr id="829" name="Shape 8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325" y="185525"/>
            <a:ext cx="2598049" cy="40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Shape 834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35" name="Shape 835"/>
          <p:cNvSpPr txBox="1"/>
          <p:nvPr/>
        </p:nvSpPr>
        <p:spPr>
          <a:xfrm>
            <a:off x="170000" y="89475"/>
            <a:ext cx="5723099" cy="590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 bit of history: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400"/>
              <a:t>ImageNet Classification with Deep Convolutional Neural Networks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2400"/>
              <a:t>[Krizhevsky, Sutskever, Hinton, 2012]</a:t>
            </a:r>
          </a:p>
        </p:txBody>
      </p:sp>
      <p:pic>
        <p:nvPicPr>
          <p:cNvPr id="836" name="Shape 8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7575" y="2313650"/>
            <a:ext cx="5238750" cy="1638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837" name="Shape 837"/>
          <p:cNvSpPr txBox="1"/>
          <p:nvPr/>
        </p:nvSpPr>
        <p:spPr>
          <a:xfrm>
            <a:off x="3609200" y="3921050"/>
            <a:ext cx="16754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“AlexNet”</a:t>
            </a:r>
          </a:p>
        </p:txBody>
      </p:sp>
      <p:pic>
        <p:nvPicPr>
          <p:cNvPr id="838" name="Shape 8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1100" y="182450"/>
            <a:ext cx="3568999" cy="178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44" name="Shape 844"/>
          <p:cNvSpPr txBox="1"/>
          <p:nvPr/>
        </p:nvSpPr>
        <p:spPr>
          <a:xfrm>
            <a:off x="200372" y="0"/>
            <a:ext cx="8743499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Fast-forward to today: ConvNets are everywhere</a:t>
            </a:r>
          </a:p>
        </p:txBody>
      </p:sp>
      <p:pic>
        <p:nvPicPr>
          <p:cNvPr id="845" name="Shape 8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212" y="1035425"/>
            <a:ext cx="8067814" cy="3137487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Shape 846"/>
          <p:cNvSpPr txBox="1"/>
          <p:nvPr/>
        </p:nvSpPr>
        <p:spPr>
          <a:xfrm>
            <a:off x="5969325" y="4172925"/>
            <a:ext cx="2636699" cy="2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"/>
              <a:t>[Krizhevsky 2012]</a:t>
            </a:r>
          </a:p>
        </p:txBody>
      </p:sp>
      <p:sp>
        <p:nvSpPr>
          <p:cNvPr id="847" name="Shape 847"/>
          <p:cNvSpPr txBox="1"/>
          <p:nvPr/>
        </p:nvSpPr>
        <p:spPr>
          <a:xfrm>
            <a:off x="614600" y="653050"/>
            <a:ext cx="14397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Classification</a:t>
            </a:r>
          </a:p>
        </p:txBody>
      </p:sp>
      <p:sp>
        <p:nvSpPr>
          <p:cNvPr id="848" name="Shape 848"/>
          <p:cNvSpPr txBox="1"/>
          <p:nvPr/>
        </p:nvSpPr>
        <p:spPr>
          <a:xfrm>
            <a:off x="4692100" y="653050"/>
            <a:ext cx="14397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Retrieval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Shape 853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54" name="Shape 854"/>
          <p:cNvSpPr txBox="1"/>
          <p:nvPr/>
        </p:nvSpPr>
        <p:spPr>
          <a:xfrm>
            <a:off x="200372" y="0"/>
            <a:ext cx="8743499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Fast-forward to today: ConvNets are everywhere</a:t>
            </a:r>
          </a:p>
        </p:txBody>
      </p:sp>
      <p:pic>
        <p:nvPicPr>
          <p:cNvPr id="855" name="Shape 8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3" y="974825"/>
            <a:ext cx="4176074" cy="3166525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Shape 856"/>
          <p:cNvSpPr txBox="1"/>
          <p:nvPr/>
        </p:nvSpPr>
        <p:spPr>
          <a:xfrm>
            <a:off x="286062" y="4141350"/>
            <a:ext cx="43361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"/>
              <a:t>[Faster R-CNN: Ren, He, Girshick, Sun 2015]</a:t>
            </a:r>
          </a:p>
        </p:txBody>
      </p:sp>
      <p:sp>
        <p:nvSpPr>
          <p:cNvPr id="857" name="Shape 857"/>
          <p:cNvSpPr txBox="1"/>
          <p:nvPr/>
        </p:nvSpPr>
        <p:spPr>
          <a:xfrm>
            <a:off x="214500" y="660700"/>
            <a:ext cx="3003899" cy="314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Detection</a:t>
            </a:r>
          </a:p>
        </p:txBody>
      </p:sp>
      <p:pic>
        <p:nvPicPr>
          <p:cNvPr id="858" name="Shape 858"/>
          <p:cNvPicPr preferRelativeResize="0"/>
          <p:nvPr/>
        </p:nvPicPr>
        <p:blipFill rotWithShape="1">
          <a:blip r:embed="rId4">
            <a:alphaModFix/>
          </a:blip>
          <a:srcRect b="0" l="42455" r="0" t="0"/>
          <a:stretch/>
        </p:blipFill>
        <p:spPr>
          <a:xfrm>
            <a:off x="4313237" y="974825"/>
            <a:ext cx="4777049" cy="3166524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Shape 859"/>
          <p:cNvSpPr txBox="1"/>
          <p:nvPr/>
        </p:nvSpPr>
        <p:spPr>
          <a:xfrm>
            <a:off x="4500250" y="660700"/>
            <a:ext cx="3003899" cy="314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Segmentation</a:t>
            </a:r>
          </a:p>
        </p:txBody>
      </p:sp>
      <p:sp>
        <p:nvSpPr>
          <p:cNvPr id="860" name="Shape 860"/>
          <p:cNvSpPr txBox="1"/>
          <p:nvPr/>
        </p:nvSpPr>
        <p:spPr>
          <a:xfrm>
            <a:off x="7153101" y="4141350"/>
            <a:ext cx="18542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/>
              <a:t>[Farabet et al., 2012]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66" name="Shape 866"/>
          <p:cNvSpPr txBox="1"/>
          <p:nvPr/>
        </p:nvSpPr>
        <p:spPr>
          <a:xfrm>
            <a:off x="200372" y="0"/>
            <a:ext cx="8743499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Fast-forward to today: ConvNets are everywhere</a:t>
            </a:r>
          </a:p>
        </p:txBody>
      </p:sp>
      <p:pic>
        <p:nvPicPr>
          <p:cNvPr id="867" name="Shape 8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600" y="668300"/>
            <a:ext cx="4427525" cy="331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Shape 8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9450" y="712347"/>
            <a:ext cx="3716400" cy="2783374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Shape 869"/>
          <p:cNvSpPr txBox="1"/>
          <p:nvPr/>
        </p:nvSpPr>
        <p:spPr>
          <a:xfrm>
            <a:off x="5031950" y="3012750"/>
            <a:ext cx="3491400" cy="9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NVIDIA Tegra X1</a:t>
            </a:r>
          </a:p>
        </p:txBody>
      </p:sp>
      <p:sp>
        <p:nvSpPr>
          <p:cNvPr id="870" name="Shape 870"/>
          <p:cNvSpPr txBox="1"/>
          <p:nvPr/>
        </p:nvSpPr>
        <p:spPr>
          <a:xfrm>
            <a:off x="388600" y="4025825"/>
            <a:ext cx="46355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self-driving cars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76" name="Shape 876"/>
          <p:cNvSpPr txBox="1"/>
          <p:nvPr/>
        </p:nvSpPr>
        <p:spPr>
          <a:xfrm>
            <a:off x="200372" y="0"/>
            <a:ext cx="8743499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Fast-forward to today: ConvNets are everywhere</a:t>
            </a:r>
          </a:p>
        </p:txBody>
      </p:sp>
      <p:pic>
        <p:nvPicPr>
          <p:cNvPr id="877" name="Shape 8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50" y="700950"/>
            <a:ext cx="8959299" cy="2002374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Shape 878"/>
          <p:cNvSpPr txBox="1"/>
          <p:nvPr/>
        </p:nvSpPr>
        <p:spPr>
          <a:xfrm>
            <a:off x="6864300" y="624750"/>
            <a:ext cx="19206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/>
              <a:t>[Taigman et al. 2014]</a:t>
            </a:r>
          </a:p>
        </p:txBody>
      </p:sp>
      <p:pic>
        <p:nvPicPr>
          <p:cNvPr id="879" name="Shape 8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350" y="2656975"/>
            <a:ext cx="4523700" cy="1657449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Shape 880"/>
          <p:cNvSpPr txBox="1"/>
          <p:nvPr/>
        </p:nvSpPr>
        <p:spPr>
          <a:xfrm>
            <a:off x="91600" y="4238225"/>
            <a:ext cx="2573999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/>
              <a:t>[Simonyan et al. 2014]</a:t>
            </a:r>
          </a:p>
        </p:txBody>
      </p:sp>
      <p:pic>
        <p:nvPicPr>
          <p:cNvPr id="881" name="Shape 8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3200" y="2746246"/>
            <a:ext cx="2330224" cy="1773228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Shape 882"/>
          <p:cNvSpPr txBox="1"/>
          <p:nvPr/>
        </p:nvSpPr>
        <p:spPr>
          <a:xfrm>
            <a:off x="6218675" y="4123225"/>
            <a:ext cx="2636699" cy="2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"/>
              <a:t>[Goodfellow 2014]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Shape 88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88" name="Shape 888"/>
          <p:cNvSpPr txBox="1"/>
          <p:nvPr/>
        </p:nvSpPr>
        <p:spPr>
          <a:xfrm>
            <a:off x="200372" y="0"/>
            <a:ext cx="8743499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Fast-forward to today: ConvNets are everywhere</a:t>
            </a:r>
          </a:p>
        </p:txBody>
      </p:sp>
      <p:pic>
        <p:nvPicPr>
          <p:cNvPr id="889" name="Shape 8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475" y="685050"/>
            <a:ext cx="79629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Shape 890"/>
          <p:cNvSpPr txBox="1"/>
          <p:nvPr/>
        </p:nvSpPr>
        <p:spPr>
          <a:xfrm>
            <a:off x="291450" y="2170950"/>
            <a:ext cx="21494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/>
              <a:t>[Toshev, Szegedy 2014]</a:t>
            </a:r>
          </a:p>
        </p:txBody>
      </p:sp>
      <p:pic>
        <p:nvPicPr>
          <p:cNvPr id="891" name="Shape 8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450" y="2758600"/>
            <a:ext cx="8469600" cy="1213350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Shape 892"/>
          <p:cNvSpPr txBox="1"/>
          <p:nvPr/>
        </p:nvSpPr>
        <p:spPr>
          <a:xfrm>
            <a:off x="355200" y="3895750"/>
            <a:ext cx="2486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/>
              <a:t>[Mnih 2013]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hape 89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98" name="Shape 898"/>
          <p:cNvSpPr txBox="1"/>
          <p:nvPr/>
        </p:nvSpPr>
        <p:spPr>
          <a:xfrm>
            <a:off x="200372" y="0"/>
            <a:ext cx="8743499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Fast-forward to today: ConvNets are everywhere</a:t>
            </a:r>
          </a:p>
        </p:txBody>
      </p:sp>
      <p:pic>
        <p:nvPicPr>
          <p:cNvPr id="899" name="Shape 8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50" y="866075"/>
            <a:ext cx="2286004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Shape 9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8262" y="866062"/>
            <a:ext cx="27432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Shape 9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0675" y="866075"/>
            <a:ext cx="27432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Shape 902"/>
          <p:cNvSpPr txBox="1"/>
          <p:nvPr/>
        </p:nvSpPr>
        <p:spPr>
          <a:xfrm>
            <a:off x="2213225" y="3714275"/>
            <a:ext cx="188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/>
              <a:t>[Ciresan et al. 2013]</a:t>
            </a:r>
          </a:p>
        </p:txBody>
      </p:sp>
      <p:sp>
        <p:nvSpPr>
          <p:cNvPr id="903" name="Shape 903"/>
          <p:cNvSpPr txBox="1"/>
          <p:nvPr/>
        </p:nvSpPr>
        <p:spPr>
          <a:xfrm>
            <a:off x="6200675" y="3714275"/>
            <a:ext cx="2185199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/>
              <a:t>[Sermanet et al. 2011]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/>
              <a:t>[Ciresan et al.]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909" name="Shape 9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00" y="935675"/>
            <a:ext cx="3109700" cy="29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Shape 910"/>
          <p:cNvSpPr txBox="1"/>
          <p:nvPr/>
        </p:nvSpPr>
        <p:spPr>
          <a:xfrm>
            <a:off x="200372" y="0"/>
            <a:ext cx="8743499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Fast-forward to today: ConvNets are everywhere</a:t>
            </a:r>
          </a:p>
        </p:txBody>
      </p:sp>
      <p:pic>
        <p:nvPicPr>
          <p:cNvPr id="911" name="Shape 9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2375" y="698875"/>
            <a:ext cx="2310625" cy="339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Shape 9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7775" y="581075"/>
            <a:ext cx="3406224" cy="1451349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Shape 913"/>
          <p:cNvSpPr txBox="1"/>
          <p:nvPr/>
        </p:nvSpPr>
        <p:spPr>
          <a:xfrm>
            <a:off x="7477325" y="1979375"/>
            <a:ext cx="2094599" cy="291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/>
              <a:t>[Denil et al. 2014]</a:t>
            </a:r>
          </a:p>
        </p:txBody>
      </p:sp>
      <p:pic>
        <p:nvPicPr>
          <p:cNvPr id="914" name="Shape 9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90200" y="2394712"/>
            <a:ext cx="2065431" cy="2149399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Shape 915"/>
          <p:cNvSpPr txBox="1"/>
          <p:nvPr/>
        </p:nvSpPr>
        <p:spPr>
          <a:xfrm>
            <a:off x="130200" y="3861625"/>
            <a:ext cx="18533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/>
              <a:t>[Turaga et al., 2010]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1262" y="1079550"/>
            <a:ext cx="4392774" cy="214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5058200" y="145025"/>
            <a:ext cx="3872699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Cross-validation</a:t>
            </a:r>
          </a:p>
        </p:txBody>
      </p:sp>
      <p:sp>
        <p:nvSpPr>
          <p:cNvPr id="112" name="Shape 112"/>
          <p:cNvSpPr txBox="1"/>
          <p:nvPr/>
        </p:nvSpPr>
        <p:spPr>
          <a:xfrm>
            <a:off x="331525" y="145025"/>
            <a:ext cx="3872699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Babysitting the learning process</a:t>
            </a:r>
          </a:p>
        </p:txBody>
      </p:sp>
      <p:pic>
        <p:nvPicPr>
          <p:cNvPr id="113" name="Shape 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750" y="1406775"/>
            <a:ext cx="4016475" cy="181858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/>
          <p:nvPr/>
        </p:nvSpPr>
        <p:spPr>
          <a:xfrm>
            <a:off x="796773" y="3221675"/>
            <a:ext cx="2996699" cy="87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Loss barely changing: Learning rate is probably too low</a:t>
            </a:r>
          </a:p>
        </p:txBody>
      </p:sp>
      <p:sp>
        <p:nvSpPr>
          <p:cNvPr id="115" name="Shape 115"/>
          <p:cNvSpPr/>
          <p:nvPr/>
        </p:nvSpPr>
        <p:spPr>
          <a:xfrm>
            <a:off x="1214171" y="2196280"/>
            <a:ext cx="666000" cy="9923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2110429" y="2196280"/>
            <a:ext cx="572699" cy="9399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1710335" y="2039191"/>
            <a:ext cx="863400" cy="1496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8" name="Shape 118"/>
          <p:cNvCxnSpPr/>
          <p:nvPr/>
        </p:nvCxnSpPr>
        <p:spPr>
          <a:xfrm>
            <a:off x="4426424" y="-8525"/>
            <a:ext cx="0" cy="4623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Shape 92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921" name="Shape 921"/>
          <p:cNvPicPr preferRelativeResize="0"/>
          <p:nvPr/>
        </p:nvPicPr>
        <p:blipFill rotWithShape="1">
          <a:blip r:embed="rId3">
            <a:alphaModFix/>
          </a:blip>
          <a:srcRect b="0" l="0" r="28150" t="0"/>
          <a:stretch/>
        </p:blipFill>
        <p:spPr>
          <a:xfrm>
            <a:off x="220225" y="716425"/>
            <a:ext cx="3576574" cy="33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Shape 922"/>
          <p:cNvSpPr txBox="1"/>
          <p:nvPr/>
        </p:nvSpPr>
        <p:spPr>
          <a:xfrm>
            <a:off x="140950" y="4037475"/>
            <a:ext cx="40082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" sz="1800"/>
              <a:t>Whale recognition, Kaggle Challenge</a:t>
            </a:r>
          </a:p>
        </p:txBody>
      </p:sp>
      <p:pic>
        <p:nvPicPr>
          <p:cNvPr id="923" name="Shape 9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3523" y="716425"/>
            <a:ext cx="3362982" cy="3321049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Shape 924"/>
          <p:cNvSpPr txBox="1"/>
          <p:nvPr/>
        </p:nvSpPr>
        <p:spPr>
          <a:xfrm>
            <a:off x="4413525" y="4037475"/>
            <a:ext cx="40082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800"/>
              <a:t>Mnih and Hinton, 2010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Shape 92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930" name="Shape 9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37" y="58848"/>
            <a:ext cx="6797975" cy="445352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Shape 931"/>
          <p:cNvSpPr txBox="1"/>
          <p:nvPr/>
        </p:nvSpPr>
        <p:spPr>
          <a:xfrm>
            <a:off x="6976925" y="4052250"/>
            <a:ext cx="20171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"/>
              <a:t>[Vinyals et al., 2015]</a:t>
            </a:r>
          </a:p>
        </p:txBody>
      </p:sp>
      <p:sp>
        <p:nvSpPr>
          <p:cNvPr id="932" name="Shape 932"/>
          <p:cNvSpPr txBox="1"/>
          <p:nvPr/>
        </p:nvSpPr>
        <p:spPr>
          <a:xfrm>
            <a:off x="6950500" y="167375"/>
            <a:ext cx="2017199" cy="2061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Image Captioning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938" name="Shape 9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25" y="52850"/>
            <a:ext cx="2777849" cy="4166774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Shape 939"/>
          <p:cNvSpPr txBox="1"/>
          <p:nvPr/>
        </p:nvSpPr>
        <p:spPr>
          <a:xfrm>
            <a:off x="3075" y="4222725"/>
            <a:ext cx="3338700" cy="272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"/>
              <a:t>reddit.com/r/deepdream</a:t>
            </a:r>
          </a:p>
        </p:txBody>
      </p:sp>
      <p:pic>
        <p:nvPicPr>
          <p:cNvPr descr="putting a gif through deep dream - Imgur.gif" id="940" name="Shape 9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8175" y="52850"/>
            <a:ext cx="2963040" cy="41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Shape 941"/>
          <p:cNvPicPr preferRelativeResize="0"/>
          <p:nvPr/>
        </p:nvPicPr>
        <p:blipFill rotWithShape="1">
          <a:blip r:embed="rId5">
            <a:alphaModFix/>
          </a:blip>
          <a:srcRect b="0" l="0" r="0" t="19172"/>
          <a:stretch/>
        </p:blipFill>
        <p:spPr>
          <a:xfrm>
            <a:off x="5941375" y="2677863"/>
            <a:ext cx="3105725" cy="1544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Shape 9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0178" y="79277"/>
            <a:ext cx="3105725" cy="2459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Shape 94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948" name="Shape 948"/>
          <p:cNvPicPr preferRelativeResize="0"/>
          <p:nvPr/>
        </p:nvPicPr>
        <p:blipFill rotWithShape="1">
          <a:blip r:embed="rId3">
            <a:alphaModFix/>
          </a:blip>
          <a:srcRect b="0" l="0" r="0" t="49622"/>
          <a:stretch/>
        </p:blipFill>
        <p:spPr>
          <a:xfrm>
            <a:off x="0" y="0"/>
            <a:ext cx="9144000" cy="4606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Shape 953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54" name="Shape 954"/>
          <p:cNvSpPr txBox="1"/>
          <p:nvPr/>
        </p:nvSpPr>
        <p:spPr>
          <a:xfrm>
            <a:off x="175000" y="3839175"/>
            <a:ext cx="8662799" cy="612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"/>
              <a:t>Deep Neural Networks Rival the Representation of Primate IT Cortex for Core Visual Object Recognition</a:t>
            </a:r>
          </a:p>
          <a:p>
            <a:pPr lvl="0" rtl="0" algn="r">
              <a:spcBef>
                <a:spcPts val="0"/>
              </a:spcBef>
              <a:buNone/>
            </a:pPr>
            <a:r>
              <a:rPr i="1" lang="en"/>
              <a:t>[Cadieu et al., 2014]</a:t>
            </a:r>
          </a:p>
        </p:txBody>
      </p:sp>
      <p:pic>
        <p:nvPicPr>
          <p:cNvPr id="955" name="Shape 9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949" y="108500"/>
            <a:ext cx="6074428" cy="37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61" name="Shape 961"/>
          <p:cNvSpPr txBox="1"/>
          <p:nvPr/>
        </p:nvSpPr>
        <p:spPr>
          <a:xfrm>
            <a:off x="301625" y="3902475"/>
            <a:ext cx="8662799" cy="612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"/>
              <a:t>Deep Neural Networks Rival the Representation of Primate IT Cortex for Core Visual Object Recognition</a:t>
            </a:r>
          </a:p>
          <a:p>
            <a:pPr lvl="0" rtl="0" algn="r">
              <a:spcBef>
                <a:spcPts val="0"/>
              </a:spcBef>
              <a:buNone/>
            </a:pPr>
            <a:r>
              <a:rPr i="1" lang="en"/>
              <a:t>[Cadieu et al., 2014]</a:t>
            </a:r>
          </a:p>
        </p:txBody>
      </p:sp>
      <p:pic>
        <p:nvPicPr>
          <p:cNvPr id="962" name="Shape 9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00" y="559375"/>
            <a:ext cx="4774949" cy="305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Shape 9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2900" y="55700"/>
            <a:ext cx="3705399" cy="378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Shape 96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969" name="Shape 9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9975" y="826350"/>
            <a:ext cx="4772025" cy="27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24" name="Shape 124"/>
          <p:cNvSpPr txBox="1"/>
          <p:nvPr/>
        </p:nvSpPr>
        <p:spPr>
          <a:xfrm>
            <a:off x="648275" y="179150"/>
            <a:ext cx="7779300" cy="429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TODO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en" sz="3000">
                <a:solidFill>
                  <a:schemeClr val="dk1"/>
                </a:solidFill>
              </a:rPr>
              <a:t>Parameter update schemes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en" sz="3000">
                <a:solidFill>
                  <a:schemeClr val="dk1"/>
                </a:solidFill>
              </a:rPr>
              <a:t>Learning rate schedules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en" sz="3000">
                <a:solidFill>
                  <a:schemeClr val="dk1"/>
                </a:solidFill>
              </a:rPr>
              <a:t>Dropout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en" sz="3000">
                <a:solidFill>
                  <a:schemeClr val="dk1"/>
                </a:solidFill>
              </a:rPr>
              <a:t>Gradient checking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en" sz="3000">
                <a:solidFill>
                  <a:schemeClr val="dk1"/>
                </a:solidFill>
              </a:rPr>
              <a:t>Model ensembles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